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9" r:id="rId3"/>
    <p:sldId id="258" r:id="rId4"/>
    <p:sldId id="257" r:id="rId5"/>
    <p:sldId id="256" r:id="rId6"/>
    <p:sldId id="260" r:id="rId7"/>
    <p:sldId id="270" r:id="rId8"/>
    <p:sldId id="265" r:id="rId9"/>
    <p:sldId id="261" r:id="rId10"/>
    <p:sldId id="262" r:id="rId11"/>
    <p:sldId id="266" r:id="rId12"/>
    <p:sldId id="268" r:id="rId13"/>
    <p:sldId id="269" r:id="rId14"/>
    <p:sldId id="263" r:id="rId15"/>
    <p:sldId id="271" r:id="rId16"/>
    <p:sldId id="272" r:id="rId17"/>
    <p:sldId id="273" r:id="rId18"/>
    <p:sldId id="274" r:id="rId19"/>
    <p:sldId id="275" r:id="rId20"/>
    <p:sldId id="276" r:id="rId21"/>
    <p:sldId id="277" r:id="rId22"/>
    <p:sldId id="278"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DC6DED0B-ADF0-4C6A-8D7C-29AE6759F399}" type="datetimeFigureOut">
              <a:rPr lang="fr-FR" smtClean="0"/>
              <a:t>29/01/2025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B584980-C525-433A-A7CB-7FE9D0554D07}" type="slidenum">
              <a:rPr lang="fr-FR" smtClean="0"/>
              <a:t>‹N°›</a:t>
            </a:fld>
            <a:endParaRPr lang="fr-FR"/>
          </a:p>
        </p:txBody>
      </p:sp>
    </p:spTree>
    <p:extLst>
      <p:ext uri="{BB962C8B-B14F-4D97-AF65-F5344CB8AC3E}">
        <p14:creationId xmlns:p14="http://schemas.microsoft.com/office/powerpoint/2010/main" val="3047642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C6DED0B-ADF0-4C6A-8D7C-29AE6759F399}" type="datetimeFigureOut">
              <a:rPr lang="fr-FR" smtClean="0"/>
              <a:t>29/01/2025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B584980-C525-433A-A7CB-7FE9D0554D07}" type="slidenum">
              <a:rPr lang="fr-FR" smtClean="0"/>
              <a:t>‹N°›</a:t>
            </a:fld>
            <a:endParaRPr lang="fr-FR"/>
          </a:p>
        </p:txBody>
      </p:sp>
    </p:spTree>
    <p:extLst>
      <p:ext uri="{BB962C8B-B14F-4D97-AF65-F5344CB8AC3E}">
        <p14:creationId xmlns:p14="http://schemas.microsoft.com/office/powerpoint/2010/main" val="176738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C6DED0B-ADF0-4C6A-8D7C-29AE6759F399}" type="datetimeFigureOut">
              <a:rPr lang="fr-FR" smtClean="0"/>
              <a:t>29/01/2025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B584980-C525-433A-A7CB-7FE9D0554D07}" type="slidenum">
              <a:rPr lang="fr-FR" smtClean="0"/>
              <a:t>‹N°›</a:t>
            </a:fld>
            <a:endParaRPr lang="fr-FR"/>
          </a:p>
        </p:txBody>
      </p:sp>
    </p:spTree>
    <p:extLst>
      <p:ext uri="{BB962C8B-B14F-4D97-AF65-F5344CB8AC3E}">
        <p14:creationId xmlns:p14="http://schemas.microsoft.com/office/powerpoint/2010/main" val="13279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C6DED0B-ADF0-4C6A-8D7C-29AE6759F399}" type="datetimeFigureOut">
              <a:rPr lang="fr-FR" smtClean="0"/>
              <a:t>29/01/2025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B584980-C525-433A-A7CB-7FE9D0554D07}" type="slidenum">
              <a:rPr lang="fr-FR" smtClean="0"/>
              <a:t>‹N°›</a:t>
            </a:fld>
            <a:endParaRPr lang="fr-FR"/>
          </a:p>
        </p:txBody>
      </p:sp>
    </p:spTree>
    <p:extLst>
      <p:ext uri="{BB962C8B-B14F-4D97-AF65-F5344CB8AC3E}">
        <p14:creationId xmlns:p14="http://schemas.microsoft.com/office/powerpoint/2010/main" val="2596543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DC6DED0B-ADF0-4C6A-8D7C-29AE6759F399}" type="datetimeFigureOut">
              <a:rPr lang="fr-FR" smtClean="0"/>
              <a:t>29/01/2025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B584980-C525-433A-A7CB-7FE9D0554D07}" type="slidenum">
              <a:rPr lang="fr-FR" smtClean="0"/>
              <a:t>‹N°›</a:t>
            </a:fld>
            <a:endParaRPr lang="fr-FR"/>
          </a:p>
        </p:txBody>
      </p:sp>
    </p:spTree>
    <p:extLst>
      <p:ext uri="{BB962C8B-B14F-4D97-AF65-F5344CB8AC3E}">
        <p14:creationId xmlns:p14="http://schemas.microsoft.com/office/powerpoint/2010/main" val="3985640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DC6DED0B-ADF0-4C6A-8D7C-29AE6759F399}" type="datetimeFigureOut">
              <a:rPr lang="fr-FR" smtClean="0"/>
              <a:t>29/01/2025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B584980-C525-433A-A7CB-7FE9D0554D07}" type="slidenum">
              <a:rPr lang="fr-FR" smtClean="0"/>
              <a:t>‹N°›</a:t>
            </a:fld>
            <a:endParaRPr lang="fr-FR"/>
          </a:p>
        </p:txBody>
      </p:sp>
    </p:spTree>
    <p:extLst>
      <p:ext uri="{BB962C8B-B14F-4D97-AF65-F5344CB8AC3E}">
        <p14:creationId xmlns:p14="http://schemas.microsoft.com/office/powerpoint/2010/main" val="3990755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DC6DED0B-ADF0-4C6A-8D7C-29AE6759F399}" type="datetimeFigureOut">
              <a:rPr lang="fr-FR" smtClean="0"/>
              <a:t>29/01/2025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B584980-C525-433A-A7CB-7FE9D0554D07}" type="slidenum">
              <a:rPr lang="fr-FR" smtClean="0"/>
              <a:t>‹N°›</a:t>
            </a:fld>
            <a:endParaRPr lang="fr-FR"/>
          </a:p>
        </p:txBody>
      </p:sp>
    </p:spTree>
    <p:extLst>
      <p:ext uri="{BB962C8B-B14F-4D97-AF65-F5344CB8AC3E}">
        <p14:creationId xmlns:p14="http://schemas.microsoft.com/office/powerpoint/2010/main" val="3027890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DC6DED0B-ADF0-4C6A-8D7C-29AE6759F399}" type="datetimeFigureOut">
              <a:rPr lang="fr-FR" smtClean="0"/>
              <a:t>29/01/2025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B584980-C525-433A-A7CB-7FE9D0554D07}" type="slidenum">
              <a:rPr lang="fr-FR" smtClean="0"/>
              <a:t>‹N°›</a:t>
            </a:fld>
            <a:endParaRPr lang="fr-FR"/>
          </a:p>
        </p:txBody>
      </p:sp>
    </p:spTree>
    <p:extLst>
      <p:ext uri="{BB962C8B-B14F-4D97-AF65-F5344CB8AC3E}">
        <p14:creationId xmlns:p14="http://schemas.microsoft.com/office/powerpoint/2010/main" val="702168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C6DED0B-ADF0-4C6A-8D7C-29AE6759F399}" type="datetimeFigureOut">
              <a:rPr lang="fr-FR" smtClean="0"/>
              <a:t>29/01/2025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B584980-C525-433A-A7CB-7FE9D0554D07}" type="slidenum">
              <a:rPr lang="fr-FR" smtClean="0"/>
              <a:t>‹N°›</a:t>
            </a:fld>
            <a:endParaRPr lang="fr-FR"/>
          </a:p>
        </p:txBody>
      </p:sp>
    </p:spTree>
    <p:extLst>
      <p:ext uri="{BB962C8B-B14F-4D97-AF65-F5344CB8AC3E}">
        <p14:creationId xmlns:p14="http://schemas.microsoft.com/office/powerpoint/2010/main" val="1600211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DC6DED0B-ADF0-4C6A-8D7C-29AE6759F399}" type="datetimeFigureOut">
              <a:rPr lang="fr-FR" smtClean="0"/>
              <a:t>29/01/2025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B584980-C525-433A-A7CB-7FE9D0554D07}" type="slidenum">
              <a:rPr lang="fr-FR" smtClean="0"/>
              <a:t>‹N°›</a:t>
            </a:fld>
            <a:endParaRPr lang="fr-FR"/>
          </a:p>
        </p:txBody>
      </p:sp>
    </p:spTree>
    <p:extLst>
      <p:ext uri="{BB962C8B-B14F-4D97-AF65-F5344CB8AC3E}">
        <p14:creationId xmlns:p14="http://schemas.microsoft.com/office/powerpoint/2010/main" val="1790673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DC6DED0B-ADF0-4C6A-8D7C-29AE6759F399}" type="datetimeFigureOut">
              <a:rPr lang="fr-FR" smtClean="0"/>
              <a:t>29/01/2025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B584980-C525-433A-A7CB-7FE9D0554D07}" type="slidenum">
              <a:rPr lang="fr-FR" smtClean="0"/>
              <a:t>‹N°›</a:t>
            </a:fld>
            <a:endParaRPr lang="fr-FR"/>
          </a:p>
        </p:txBody>
      </p:sp>
    </p:spTree>
    <p:extLst>
      <p:ext uri="{BB962C8B-B14F-4D97-AF65-F5344CB8AC3E}">
        <p14:creationId xmlns:p14="http://schemas.microsoft.com/office/powerpoint/2010/main" val="2595999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6DED0B-ADF0-4C6A-8D7C-29AE6759F399}" type="datetimeFigureOut">
              <a:rPr lang="fr-FR" smtClean="0"/>
              <a:t>29/01/2025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584980-C525-433A-A7CB-7FE9D0554D07}" type="slidenum">
              <a:rPr lang="fr-FR" smtClean="0"/>
              <a:t>‹N°›</a:t>
            </a:fld>
            <a:endParaRPr lang="fr-FR"/>
          </a:p>
        </p:txBody>
      </p:sp>
    </p:spTree>
    <p:extLst>
      <p:ext uri="{BB962C8B-B14F-4D97-AF65-F5344CB8AC3E}">
        <p14:creationId xmlns:p14="http://schemas.microsoft.com/office/powerpoint/2010/main" val="2562289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p:cNvGrpSpPr>
            <a:grpSpLocks/>
          </p:cNvGrpSpPr>
          <p:nvPr/>
        </p:nvGrpSpPr>
        <p:grpSpPr bwMode="auto">
          <a:xfrm>
            <a:off x="-36513" y="0"/>
            <a:ext cx="527051" cy="6858000"/>
            <a:chOff x="-23" y="0"/>
            <a:chExt cx="332" cy="4320"/>
          </a:xfrm>
        </p:grpSpPr>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9"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7"/>
            <p:cNvSpPr>
              <a:spLocks noChangeArrowheads="1"/>
            </p:cNvSpPr>
            <p:nvPr/>
          </p:nvSpPr>
          <p:spPr bwMode="auto">
            <a:xfrm>
              <a:off x="-23" y="4031"/>
              <a:ext cx="30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FB6E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DFB6E0"/>
                  </a:solidFill>
                  <a:latin typeface="Smudger LET" pitchFamily="2" charset="0"/>
                </a:rPr>
                <a:t>      a </a:t>
              </a:r>
            </a:p>
            <a:p>
              <a:pPr eaLnBrk="1" hangingPunct="1">
                <a:spcBef>
                  <a:spcPct val="0"/>
                </a:spcBef>
                <a:buFontTx/>
                <a:buNone/>
              </a:pPr>
              <a:r>
                <a:rPr lang="fr-FR" altLang="fr-FR" sz="800">
                  <a:solidFill>
                    <a:srgbClr val="DFB6E0"/>
                  </a:solidFill>
                  <a:latin typeface="Smudger LET" pitchFamily="2" charset="0"/>
                </a:rPr>
                <a:t>  fichard</a:t>
              </a:r>
            </a:p>
            <a:p>
              <a:pPr eaLnBrk="1" hangingPunct="1">
                <a:spcBef>
                  <a:spcPct val="0"/>
                </a:spcBef>
                <a:buFontTx/>
                <a:buNone/>
              </a:pPr>
              <a:r>
                <a:rPr lang="fr-FR" altLang="fr-FR" sz="800">
                  <a:solidFill>
                    <a:srgbClr val="DFB6E0"/>
                  </a:solidFill>
                  <a:latin typeface="Smudger LET" pitchFamily="2" charset="0"/>
                </a:rPr>
                <a:t>   carroll</a:t>
              </a:r>
            </a:p>
          </p:txBody>
        </p:sp>
        <p:sp>
          <p:nvSpPr>
            <p:cNvPr id="7" name="Line 8"/>
            <p:cNvSpPr>
              <a:spLocks noChangeShapeType="1"/>
            </p:cNvSpPr>
            <p:nvPr/>
          </p:nvSpPr>
          <p:spPr bwMode="auto">
            <a:xfrm>
              <a:off x="295" y="0"/>
              <a:ext cx="0" cy="4320"/>
            </a:xfrm>
            <a:prstGeom prst="line">
              <a:avLst/>
            </a:prstGeom>
            <a:noFill/>
            <a:ln w="38100">
              <a:solidFill>
                <a:srgbClr val="DFB6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pic>
        <p:nvPicPr>
          <p:cNvPr id="8" name="Espace réservé du contenu 3"/>
          <p:cNvPicPr>
            <a:picLocks noChangeAspect="1"/>
          </p:cNvPicPr>
          <p:nvPr/>
        </p:nvPicPr>
        <p:blipFill>
          <a:blip r:embed="rId3"/>
          <a:stretch>
            <a:fillRect/>
          </a:stretch>
        </p:blipFill>
        <p:spPr>
          <a:xfrm>
            <a:off x="917576" y="2226287"/>
            <a:ext cx="7096125" cy="4438789"/>
          </a:xfrm>
          <a:prstGeom prst="rect">
            <a:avLst/>
          </a:prstGeom>
        </p:spPr>
      </p:pic>
      <p:sp>
        <p:nvSpPr>
          <p:cNvPr id="9" name="ZoneTexte 8"/>
          <p:cNvSpPr txBox="1"/>
          <p:nvPr/>
        </p:nvSpPr>
        <p:spPr>
          <a:xfrm>
            <a:off x="958851" y="561975"/>
            <a:ext cx="10918189" cy="2123658"/>
          </a:xfrm>
          <a:prstGeom prst="rect">
            <a:avLst/>
          </a:prstGeom>
          <a:noFill/>
        </p:spPr>
        <p:txBody>
          <a:bodyPr wrap="square" rtlCol="0">
            <a:spAutoFit/>
          </a:bodyPr>
          <a:lstStyle/>
          <a:p>
            <a:r>
              <a:rPr lang="fr-FR" sz="4400" b="1" dirty="0">
                <a:latin typeface="Arial Rounded MT Bold" panose="020F0704030504030204" pitchFamily="34" charset="0"/>
              </a:rPr>
              <a:t>CHOISIR SON ARTICLE TER,</a:t>
            </a:r>
          </a:p>
          <a:p>
            <a:r>
              <a:rPr lang="fr-FR" sz="4400" b="1" dirty="0">
                <a:latin typeface="Arial Rounded MT Bold" panose="020F0704030504030204" pitchFamily="34" charset="0"/>
              </a:rPr>
              <a:t>	 PREPARER SON RAPPORT ET SA 			SOUTENANCE</a:t>
            </a:r>
          </a:p>
        </p:txBody>
      </p:sp>
      <p:sp>
        <p:nvSpPr>
          <p:cNvPr id="2" name="ZoneTexte 1"/>
          <p:cNvSpPr txBox="1"/>
          <p:nvPr/>
        </p:nvSpPr>
        <p:spPr>
          <a:xfrm>
            <a:off x="8257032" y="3653536"/>
            <a:ext cx="3410712" cy="2031325"/>
          </a:xfrm>
          <a:prstGeom prst="rect">
            <a:avLst/>
          </a:prstGeom>
          <a:noFill/>
        </p:spPr>
        <p:txBody>
          <a:bodyPr wrap="square" rtlCol="0">
            <a:spAutoFit/>
          </a:bodyPr>
          <a:lstStyle/>
          <a:p>
            <a:pPr algn="ctr"/>
            <a:r>
              <a:rPr lang="fr-FR" b="1" dirty="0">
                <a:solidFill>
                  <a:srgbClr val="FF0000"/>
                </a:solidFill>
              </a:rPr>
              <a:t>ATTENTION CERTAINES CONSIGNES PEUVENT VARIER</a:t>
            </a:r>
            <a:r>
              <a:rPr lang="fr-FR" dirty="0"/>
              <a:t/>
            </a:r>
            <a:br>
              <a:rPr lang="fr-FR" dirty="0"/>
            </a:br>
            <a:r>
              <a:rPr lang="fr-FR" dirty="0">
                <a:solidFill>
                  <a:srgbClr val="FF0000"/>
                </a:solidFill>
              </a:rPr>
              <a:t>en fonction des parcours</a:t>
            </a:r>
          </a:p>
          <a:p>
            <a:pPr algn="ctr"/>
            <a:r>
              <a:rPr lang="fr-FR" dirty="0">
                <a:solidFill>
                  <a:srgbClr val="FF0000"/>
                </a:solidFill>
              </a:rPr>
              <a:t/>
            </a:r>
            <a:br>
              <a:rPr lang="fr-FR" dirty="0">
                <a:solidFill>
                  <a:srgbClr val="FF0000"/>
                </a:solidFill>
              </a:rPr>
            </a:br>
            <a:r>
              <a:rPr lang="fr-FR" b="1" dirty="0">
                <a:solidFill>
                  <a:srgbClr val="FF0000"/>
                </a:solidFill>
              </a:rPr>
              <a:t>ATTENTION LE PARCOURS MER N’A PAS LE TER SOUS LA FORME PRESENTEE</a:t>
            </a:r>
          </a:p>
        </p:txBody>
      </p:sp>
    </p:spTree>
    <p:extLst>
      <p:ext uri="{BB962C8B-B14F-4D97-AF65-F5344CB8AC3E}">
        <p14:creationId xmlns:p14="http://schemas.microsoft.com/office/powerpoint/2010/main" val="1461916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36627" y="2336655"/>
            <a:ext cx="10515600" cy="2317750"/>
          </a:xfrm>
        </p:spPr>
        <p:txBody>
          <a:bodyPr>
            <a:normAutofit/>
          </a:bodyPr>
          <a:lstStyle/>
          <a:p>
            <a:pPr marL="0" indent="0">
              <a:buNone/>
            </a:pPr>
            <a:r>
              <a:rPr lang="fr-FR" dirty="0"/>
              <a:t>. </a:t>
            </a:r>
            <a:r>
              <a:rPr lang="fr-FR" b="1" dirty="0"/>
              <a:t>Les expériences </a:t>
            </a:r>
            <a:r>
              <a:rPr lang="fr-FR" b="1" dirty="0">
                <a:solidFill>
                  <a:srgbClr val="92D050"/>
                </a:solidFill>
              </a:rPr>
              <a:t>les plus significatives </a:t>
            </a:r>
            <a:r>
              <a:rPr lang="fr-FR" b="1" dirty="0"/>
              <a:t>de cet article devront faire l’objet d’un commentaire (explication</a:t>
            </a:r>
          </a:p>
          <a:p>
            <a:pPr marL="0" indent="0">
              <a:buNone/>
            </a:pPr>
            <a:endParaRPr lang="fr-FR" b="1" dirty="0"/>
          </a:p>
          <a:p>
            <a:pPr marL="0" indent="0">
              <a:buNone/>
            </a:pPr>
            <a:r>
              <a:rPr lang="fr-FR" b="1" dirty="0">
                <a:solidFill>
                  <a:srgbClr val="FF0000"/>
                </a:solidFill>
              </a:rPr>
              <a:t>		</a:t>
            </a:r>
            <a:endParaRPr lang="fr-FR" b="1" dirty="0"/>
          </a:p>
          <a:p>
            <a:pPr marL="0" indent="0">
              <a:buNone/>
            </a:pPr>
            <a:endParaRPr lang="fr-FR" dirty="0"/>
          </a:p>
        </p:txBody>
      </p:sp>
      <p:grpSp>
        <p:nvGrpSpPr>
          <p:cNvPr id="4" name="Group 5"/>
          <p:cNvGrpSpPr>
            <a:grpSpLocks/>
          </p:cNvGrpSpPr>
          <p:nvPr/>
        </p:nvGrpSpPr>
        <p:grpSpPr bwMode="auto">
          <a:xfrm>
            <a:off x="-36513" y="0"/>
            <a:ext cx="527051" cy="6858000"/>
            <a:chOff x="-23" y="0"/>
            <a:chExt cx="332" cy="4320"/>
          </a:xfrm>
        </p:grpSpPr>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9"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7"/>
            <p:cNvSpPr>
              <a:spLocks noChangeArrowheads="1"/>
            </p:cNvSpPr>
            <p:nvPr/>
          </p:nvSpPr>
          <p:spPr bwMode="auto">
            <a:xfrm>
              <a:off x="-23" y="4031"/>
              <a:ext cx="30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FB6E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DFB6E0"/>
                  </a:solidFill>
                  <a:latin typeface="Smudger LET" pitchFamily="2" charset="0"/>
                </a:rPr>
                <a:t>      a </a:t>
              </a:r>
            </a:p>
            <a:p>
              <a:pPr eaLnBrk="1" hangingPunct="1">
                <a:spcBef>
                  <a:spcPct val="0"/>
                </a:spcBef>
                <a:buFontTx/>
                <a:buNone/>
              </a:pPr>
              <a:r>
                <a:rPr lang="fr-FR" altLang="fr-FR" sz="800">
                  <a:solidFill>
                    <a:srgbClr val="DFB6E0"/>
                  </a:solidFill>
                  <a:latin typeface="Smudger LET" pitchFamily="2" charset="0"/>
                </a:rPr>
                <a:t>  fichard</a:t>
              </a:r>
            </a:p>
            <a:p>
              <a:pPr eaLnBrk="1" hangingPunct="1">
                <a:spcBef>
                  <a:spcPct val="0"/>
                </a:spcBef>
                <a:buFontTx/>
                <a:buNone/>
              </a:pPr>
              <a:r>
                <a:rPr lang="fr-FR" altLang="fr-FR" sz="800">
                  <a:solidFill>
                    <a:srgbClr val="DFB6E0"/>
                  </a:solidFill>
                  <a:latin typeface="Smudger LET" pitchFamily="2" charset="0"/>
                </a:rPr>
                <a:t>   carroll</a:t>
              </a:r>
            </a:p>
          </p:txBody>
        </p:sp>
        <p:sp>
          <p:nvSpPr>
            <p:cNvPr id="7" name="Line 8"/>
            <p:cNvSpPr>
              <a:spLocks noChangeShapeType="1"/>
            </p:cNvSpPr>
            <p:nvPr/>
          </p:nvSpPr>
          <p:spPr bwMode="auto">
            <a:xfrm>
              <a:off x="295" y="0"/>
              <a:ext cx="0" cy="4320"/>
            </a:xfrm>
            <a:prstGeom prst="line">
              <a:avLst/>
            </a:prstGeom>
            <a:noFill/>
            <a:ln w="38100">
              <a:solidFill>
                <a:srgbClr val="DFB6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19" name="Rectangle 18"/>
          <p:cNvSpPr/>
          <p:nvPr/>
        </p:nvSpPr>
        <p:spPr>
          <a:xfrm>
            <a:off x="6410665" y="1596433"/>
            <a:ext cx="5197898" cy="480131"/>
          </a:xfrm>
          <a:prstGeom prst="rect">
            <a:avLst/>
          </a:prstGeom>
        </p:spPr>
        <p:txBody>
          <a:bodyPr wrap="none">
            <a:spAutoFit/>
          </a:bodyPr>
          <a:lstStyle/>
          <a:p>
            <a:pPr lvl="0">
              <a:lnSpc>
                <a:spcPct val="90000"/>
              </a:lnSpc>
              <a:spcBef>
                <a:spcPts val="1000"/>
              </a:spcBef>
            </a:pPr>
            <a:r>
              <a:rPr lang="fr-FR" sz="2800" b="1" dirty="0">
                <a:solidFill>
                  <a:srgbClr val="FF0000"/>
                </a:solidFill>
              </a:rPr>
              <a:t>Choix : pouvoir expliquer ce choix</a:t>
            </a:r>
          </a:p>
        </p:txBody>
      </p:sp>
      <p:cxnSp>
        <p:nvCxnSpPr>
          <p:cNvPr id="21" name="Connecteur droit avec flèche 20"/>
          <p:cNvCxnSpPr/>
          <p:nvPr/>
        </p:nvCxnSpPr>
        <p:spPr>
          <a:xfrm flipV="1">
            <a:off x="5543890" y="1842799"/>
            <a:ext cx="650537" cy="46753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a:off x="3952875" y="3276600"/>
            <a:ext cx="320410" cy="67674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1369103" y="3950951"/>
            <a:ext cx="10083124" cy="2677656"/>
          </a:xfrm>
          <a:prstGeom prst="rect">
            <a:avLst/>
          </a:prstGeom>
          <a:noFill/>
        </p:spPr>
        <p:txBody>
          <a:bodyPr wrap="square" rtlCol="0">
            <a:spAutoFit/>
          </a:bodyPr>
          <a:lstStyle/>
          <a:p>
            <a:r>
              <a:rPr lang="fr-FR" sz="2800" b="1" dirty="0">
                <a:solidFill>
                  <a:srgbClr val="FF0000"/>
                </a:solidFill>
              </a:rPr>
              <a:t>Soigner les transitions entre l’introduction et le travail effectué pendant le stage</a:t>
            </a:r>
          </a:p>
          <a:p>
            <a:r>
              <a:rPr lang="fr-FR" sz="2800" b="1" dirty="0">
                <a:solidFill>
                  <a:srgbClr val="FF0000"/>
                </a:solidFill>
              </a:rPr>
              <a:t>Prendre le temps d’expliquer (quelques minutes) l’article et les figures que vous présentez</a:t>
            </a:r>
          </a:p>
          <a:p>
            <a:r>
              <a:rPr lang="fr-FR" sz="2800" b="1" dirty="0">
                <a:solidFill>
                  <a:srgbClr val="FF0000"/>
                </a:solidFill>
              </a:rPr>
              <a:t>Faire, si c’est possible, un schéma récapitulatif de l’article</a:t>
            </a:r>
          </a:p>
          <a:p>
            <a:r>
              <a:rPr lang="fr-FR" sz="2800" b="1" dirty="0">
                <a:solidFill>
                  <a:srgbClr val="FF0000"/>
                </a:solidFill>
              </a:rPr>
              <a:t>Critiquer, si possible, l’article</a:t>
            </a:r>
            <a:endParaRPr lang="fr-FR" sz="2400" b="1" dirty="0">
              <a:solidFill>
                <a:srgbClr val="FF0000"/>
              </a:solidFill>
            </a:endParaRPr>
          </a:p>
        </p:txBody>
      </p:sp>
      <p:sp>
        <p:nvSpPr>
          <p:cNvPr id="26" name="Rectangle 25"/>
          <p:cNvSpPr/>
          <p:nvPr/>
        </p:nvSpPr>
        <p:spPr>
          <a:xfrm>
            <a:off x="614681" y="367245"/>
            <a:ext cx="6193490" cy="769441"/>
          </a:xfrm>
          <a:prstGeom prst="rect">
            <a:avLst/>
          </a:prstGeom>
        </p:spPr>
        <p:txBody>
          <a:bodyPr wrap="none">
            <a:spAutoFit/>
          </a:bodyPr>
          <a:lstStyle/>
          <a:p>
            <a:r>
              <a:rPr lang="fr-FR" sz="4400" b="1" dirty="0">
                <a:solidFill>
                  <a:prstClr val="black"/>
                </a:solidFill>
                <a:latin typeface="Arial Rounded MT Bold" panose="020F0704030504030204" pitchFamily="34" charset="0"/>
              </a:rPr>
              <a:t>La présentation orale:</a:t>
            </a:r>
            <a:endParaRPr lang="fr-FR" sz="4400" dirty="0">
              <a:latin typeface="Arial Rounded MT Bold" panose="020F0704030504030204" pitchFamily="34" charset="0"/>
            </a:endParaRPr>
          </a:p>
        </p:txBody>
      </p:sp>
    </p:spTree>
    <p:extLst>
      <p:ext uri="{BB962C8B-B14F-4D97-AF65-F5344CB8AC3E}">
        <p14:creationId xmlns:p14="http://schemas.microsoft.com/office/powerpoint/2010/main" val="2997540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90575" y="463550"/>
            <a:ext cx="10515600" cy="4351338"/>
          </a:xfrm>
        </p:spPr>
        <p:txBody>
          <a:bodyPr>
            <a:normAutofit/>
          </a:bodyPr>
          <a:lstStyle/>
          <a:p>
            <a:pPr marL="0" indent="0">
              <a:buNone/>
            </a:pPr>
            <a:endParaRPr lang="fr-FR" b="1" dirty="0"/>
          </a:p>
          <a:p>
            <a:pPr marL="0" indent="0">
              <a:buNone/>
            </a:pPr>
            <a:r>
              <a:rPr lang="fr-FR" b="1" dirty="0"/>
              <a:t>. Vous n’aurez pas le temps de commenter tout l’article mais vous pourrez avoir des questions sur tous les aspects de l’article même ceux que vous n’aurez pas abordés oralement </a:t>
            </a:r>
          </a:p>
          <a:p>
            <a:pPr marL="0" indent="0">
              <a:buNone/>
            </a:pPr>
            <a:endParaRPr lang="fr-FR" dirty="0"/>
          </a:p>
          <a:p>
            <a:pPr marL="0" indent="0">
              <a:buNone/>
            </a:pPr>
            <a:endParaRPr lang="fr-FR" dirty="0"/>
          </a:p>
          <a:p>
            <a:pPr marL="0" indent="0">
              <a:buNone/>
            </a:pPr>
            <a:endParaRPr lang="fr-FR" dirty="0"/>
          </a:p>
          <a:p>
            <a:pPr marL="0" indent="0">
              <a:buNone/>
            </a:pPr>
            <a:r>
              <a:rPr lang="fr-FR" dirty="0"/>
              <a:t>. </a:t>
            </a:r>
          </a:p>
        </p:txBody>
      </p:sp>
      <p:grpSp>
        <p:nvGrpSpPr>
          <p:cNvPr id="4" name="Group 5"/>
          <p:cNvGrpSpPr>
            <a:grpSpLocks/>
          </p:cNvGrpSpPr>
          <p:nvPr/>
        </p:nvGrpSpPr>
        <p:grpSpPr bwMode="auto">
          <a:xfrm>
            <a:off x="-36513" y="0"/>
            <a:ext cx="527051" cy="6858000"/>
            <a:chOff x="-23" y="0"/>
            <a:chExt cx="332" cy="4320"/>
          </a:xfrm>
        </p:grpSpPr>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9"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7"/>
            <p:cNvSpPr>
              <a:spLocks noChangeArrowheads="1"/>
            </p:cNvSpPr>
            <p:nvPr/>
          </p:nvSpPr>
          <p:spPr bwMode="auto">
            <a:xfrm>
              <a:off x="-23" y="4031"/>
              <a:ext cx="30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FB6E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DFB6E0"/>
                  </a:solidFill>
                  <a:latin typeface="Smudger LET" pitchFamily="2" charset="0"/>
                </a:rPr>
                <a:t>      a </a:t>
              </a:r>
            </a:p>
            <a:p>
              <a:pPr eaLnBrk="1" hangingPunct="1">
                <a:spcBef>
                  <a:spcPct val="0"/>
                </a:spcBef>
                <a:buFontTx/>
                <a:buNone/>
              </a:pPr>
              <a:r>
                <a:rPr lang="fr-FR" altLang="fr-FR" sz="800">
                  <a:solidFill>
                    <a:srgbClr val="DFB6E0"/>
                  </a:solidFill>
                  <a:latin typeface="Smudger LET" pitchFamily="2" charset="0"/>
                </a:rPr>
                <a:t>  fichard</a:t>
              </a:r>
            </a:p>
            <a:p>
              <a:pPr eaLnBrk="1" hangingPunct="1">
                <a:spcBef>
                  <a:spcPct val="0"/>
                </a:spcBef>
                <a:buFontTx/>
                <a:buNone/>
              </a:pPr>
              <a:r>
                <a:rPr lang="fr-FR" altLang="fr-FR" sz="800">
                  <a:solidFill>
                    <a:srgbClr val="DFB6E0"/>
                  </a:solidFill>
                  <a:latin typeface="Smudger LET" pitchFamily="2" charset="0"/>
                </a:rPr>
                <a:t>   carroll</a:t>
              </a:r>
            </a:p>
          </p:txBody>
        </p:sp>
        <p:sp>
          <p:nvSpPr>
            <p:cNvPr id="7" name="Line 8"/>
            <p:cNvSpPr>
              <a:spLocks noChangeShapeType="1"/>
            </p:cNvSpPr>
            <p:nvPr/>
          </p:nvSpPr>
          <p:spPr bwMode="auto">
            <a:xfrm>
              <a:off x="295" y="0"/>
              <a:ext cx="0" cy="4320"/>
            </a:xfrm>
            <a:prstGeom prst="line">
              <a:avLst/>
            </a:prstGeom>
            <a:noFill/>
            <a:ln w="38100">
              <a:solidFill>
                <a:srgbClr val="DFB6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cxnSp>
        <p:nvCxnSpPr>
          <p:cNvPr id="10" name="Connecteur droit avec flèche 9"/>
          <p:cNvCxnSpPr/>
          <p:nvPr/>
        </p:nvCxnSpPr>
        <p:spPr>
          <a:xfrm flipV="1">
            <a:off x="1695450" y="2343150"/>
            <a:ext cx="9526" cy="4476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1566862" y="3498383"/>
            <a:ext cx="9520238" cy="1569660"/>
          </a:xfrm>
          <a:prstGeom prst="rect">
            <a:avLst/>
          </a:prstGeom>
          <a:noFill/>
          <a:ln>
            <a:solidFill>
              <a:srgbClr val="FF0000"/>
            </a:solidFill>
          </a:ln>
        </p:spPr>
        <p:txBody>
          <a:bodyPr wrap="square" rtlCol="0">
            <a:spAutoFit/>
          </a:bodyPr>
          <a:lstStyle/>
          <a:p>
            <a:pPr algn="just"/>
            <a:r>
              <a:rPr lang="fr-FR" sz="3200" b="1" dirty="0">
                <a:solidFill>
                  <a:srgbClr val="FF0000"/>
                </a:solidFill>
              </a:rPr>
              <a:t>Pouvoir expliquer tous les concepts, toutes les méthodes, toutes les figures, les </a:t>
            </a:r>
            <a:r>
              <a:rPr lang="fr-FR" sz="3200" b="1" dirty="0">
                <a:solidFill>
                  <a:srgbClr val="FFC000"/>
                </a:solidFill>
              </a:rPr>
              <a:t>statistiques</a:t>
            </a:r>
          </a:p>
          <a:p>
            <a:pPr algn="just"/>
            <a:r>
              <a:rPr lang="fr-FR" sz="3200" b="1" dirty="0">
                <a:solidFill>
                  <a:srgbClr val="FF0000"/>
                </a:solidFill>
              </a:rPr>
              <a:t>Pouvoir définir tous les mots scientifiques</a:t>
            </a:r>
          </a:p>
        </p:txBody>
      </p:sp>
    </p:spTree>
    <p:extLst>
      <p:ext uri="{BB962C8B-B14F-4D97-AF65-F5344CB8AC3E}">
        <p14:creationId xmlns:p14="http://schemas.microsoft.com/office/powerpoint/2010/main" val="1751577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p:cNvGrpSpPr>
            <a:grpSpLocks/>
          </p:cNvGrpSpPr>
          <p:nvPr/>
        </p:nvGrpSpPr>
        <p:grpSpPr bwMode="auto">
          <a:xfrm>
            <a:off x="-36513" y="0"/>
            <a:ext cx="527051" cy="6858000"/>
            <a:chOff x="-23" y="0"/>
            <a:chExt cx="332" cy="4320"/>
          </a:xfrm>
        </p:grpSpPr>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9"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7"/>
            <p:cNvSpPr>
              <a:spLocks noChangeArrowheads="1"/>
            </p:cNvSpPr>
            <p:nvPr/>
          </p:nvSpPr>
          <p:spPr bwMode="auto">
            <a:xfrm>
              <a:off x="-23" y="4031"/>
              <a:ext cx="30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FB6E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DFB6E0"/>
                  </a:solidFill>
                  <a:latin typeface="Smudger LET" pitchFamily="2" charset="0"/>
                </a:rPr>
                <a:t>      a </a:t>
              </a:r>
            </a:p>
            <a:p>
              <a:pPr eaLnBrk="1" hangingPunct="1">
                <a:spcBef>
                  <a:spcPct val="0"/>
                </a:spcBef>
                <a:buFontTx/>
                <a:buNone/>
              </a:pPr>
              <a:r>
                <a:rPr lang="fr-FR" altLang="fr-FR" sz="800">
                  <a:solidFill>
                    <a:srgbClr val="DFB6E0"/>
                  </a:solidFill>
                  <a:latin typeface="Smudger LET" pitchFamily="2" charset="0"/>
                </a:rPr>
                <a:t>  fichard</a:t>
              </a:r>
            </a:p>
            <a:p>
              <a:pPr eaLnBrk="1" hangingPunct="1">
                <a:spcBef>
                  <a:spcPct val="0"/>
                </a:spcBef>
                <a:buFontTx/>
                <a:buNone/>
              </a:pPr>
              <a:r>
                <a:rPr lang="fr-FR" altLang="fr-FR" sz="800">
                  <a:solidFill>
                    <a:srgbClr val="DFB6E0"/>
                  </a:solidFill>
                  <a:latin typeface="Smudger LET" pitchFamily="2" charset="0"/>
                </a:rPr>
                <a:t>   carroll</a:t>
              </a:r>
            </a:p>
          </p:txBody>
        </p:sp>
        <p:sp>
          <p:nvSpPr>
            <p:cNvPr id="7" name="Line 8"/>
            <p:cNvSpPr>
              <a:spLocks noChangeShapeType="1"/>
            </p:cNvSpPr>
            <p:nvPr/>
          </p:nvSpPr>
          <p:spPr bwMode="auto">
            <a:xfrm>
              <a:off x="295" y="0"/>
              <a:ext cx="0" cy="4320"/>
            </a:xfrm>
            <a:prstGeom prst="line">
              <a:avLst/>
            </a:prstGeom>
            <a:noFill/>
            <a:ln w="38100">
              <a:solidFill>
                <a:srgbClr val="DFB6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8" name="ZoneTexte 7"/>
          <p:cNvSpPr txBox="1"/>
          <p:nvPr/>
        </p:nvSpPr>
        <p:spPr>
          <a:xfrm>
            <a:off x="1221105" y="834479"/>
            <a:ext cx="7760970" cy="769441"/>
          </a:xfrm>
          <a:prstGeom prst="rect">
            <a:avLst/>
          </a:prstGeom>
          <a:noFill/>
        </p:spPr>
        <p:txBody>
          <a:bodyPr wrap="square" rtlCol="0">
            <a:spAutoFit/>
          </a:bodyPr>
          <a:lstStyle/>
          <a:p>
            <a:r>
              <a:rPr lang="fr-FR" sz="4400" b="1" dirty="0">
                <a:solidFill>
                  <a:srgbClr val="FFC000"/>
                </a:solidFill>
              </a:rPr>
              <a:t>Ne lisez pas vos notes </a:t>
            </a:r>
          </a:p>
        </p:txBody>
      </p:sp>
      <p:pic>
        <p:nvPicPr>
          <p:cNvPr id="10" name="Image 9"/>
          <p:cNvPicPr>
            <a:picLocks noChangeAspect="1"/>
          </p:cNvPicPr>
          <p:nvPr/>
        </p:nvPicPr>
        <p:blipFill>
          <a:blip r:embed="rId3"/>
          <a:stretch>
            <a:fillRect/>
          </a:stretch>
        </p:blipFill>
        <p:spPr>
          <a:xfrm>
            <a:off x="7853362" y="2881312"/>
            <a:ext cx="3038475" cy="2981325"/>
          </a:xfrm>
          <a:prstGeom prst="rect">
            <a:avLst/>
          </a:prstGeom>
        </p:spPr>
      </p:pic>
      <p:pic>
        <p:nvPicPr>
          <p:cNvPr id="11" name="Image 10"/>
          <p:cNvPicPr>
            <a:picLocks noChangeAspect="1"/>
          </p:cNvPicPr>
          <p:nvPr/>
        </p:nvPicPr>
        <p:blipFill>
          <a:blip r:embed="rId4"/>
          <a:stretch>
            <a:fillRect/>
          </a:stretch>
        </p:blipFill>
        <p:spPr>
          <a:xfrm>
            <a:off x="1540193" y="1828007"/>
            <a:ext cx="3905250" cy="4800600"/>
          </a:xfrm>
          <a:prstGeom prst="rect">
            <a:avLst/>
          </a:prstGeom>
        </p:spPr>
      </p:pic>
    </p:spTree>
    <p:extLst>
      <p:ext uri="{BB962C8B-B14F-4D97-AF65-F5344CB8AC3E}">
        <p14:creationId xmlns:p14="http://schemas.microsoft.com/office/powerpoint/2010/main" val="1130560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767239" y="680929"/>
            <a:ext cx="4218591" cy="769441"/>
          </a:xfrm>
          <a:prstGeom prst="rect">
            <a:avLst/>
          </a:prstGeom>
          <a:noFill/>
        </p:spPr>
        <p:txBody>
          <a:bodyPr wrap="none" rtlCol="0">
            <a:spAutoFit/>
          </a:bodyPr>
          <a:lstStyle/>
          <a:p>
            <a:r>
              <a:rPr lang="fr-FR" sz="4400" dirty="0">
                <a:latin typeface="Arial Rounded MT Bold" panose="020F0704030504030204" pitchFamily="34" charset="0"/>
              </a:rPr>
              <a:t>L’envoi du TER</a:t>
            </a:r>
          </a:p>
        </p:txBody>
      </p:sp>
      <p:sp>
        <p:nvSpPr>
          <p:cNvPr id="7" name="ZoneTexte 6"/>
          <p:cNvSpPr txBox="1"/>
          <p:nvPr/>
        </p:nvSpPr>
        <p:spPr>
          <a:xfrm>
            <a:off x="1514475" y="2076450"/>
            <a:ext cx="9429750" cy="3970318"/>
          </a:xfrm>
          <a:prstGeom prst="rect">
            <a:avLst/>
          </a:prstGeom>
          <a:noFill/>
        </p:spPr>
        <p:txBody>
          <a:bodyPr wrap="square" rtlCol="0">
            <a:spAutoFit/>
          </a:bodyPr>
          <a:lstStyle/>
          <a:p>
            <a:r>
              <a:rPr lang="fr-FR" sz="2800" b="1" dirty="0"/>
              <a:t>L’envoi du TER  bien avant la soutenance (9 avril) </a:t>
            </a:r>
          </a:p>
          <a:p>
            <a:endParaRPr lang="fr-FR" sz="2800" b="1" dirty="0"/>
          </a:p>
          <a:p>
            <a:r>
              <a:rPr lang="fr-FR" sz="2800" b="1" dirty="0"/>
              <a:t>	me permet de vérifier les critères</a:t>
            </a:r>
          </a:p>
          <a:p>
            <a:r>
              <a:rPr lang="fr-FR" sz="2800" b="1" dirty="0"/>
              <a:t>			 pas de revue, la date, en anglais</a:t>
            </a:r>
          </a:p>
          <a:p>
            <a:endParaRPr lang="fr-FR" sz="2800" b="1" dirty="0"/>
          </a:p>
          <a:p>
            <a:r>
              <a:rPr lang="fr-FR" sz="2800" b="1" dirty="0"/>
              <a:t>	me permet de vous donner un délai supplémentaire </a:t>
            </a:r>
            <a:r>
              <a:rPr lang="fr-FR" sz="2800" b="1" dirty="0">
                <a:solidFill>
                  <a:srgbClr val="FF0000"/>
                </a:solidFill>
              </a:rPr>
              <a:t>si 	et uniquement si </a:t>
            </a:r>
            <a:r>
              <a:rPr lang="fr-FR" sz="2800" b="1" dirty="0"/>
              <a:t>	les critères ne correspondent pas.</a:t>
            </a:r>
          </a:p>
          <a:p>
            <a:endParaRPr lang="fr-FR" sz="2800" b="1" dirty="0"/>
          </a:p>
          <a:p>
            <a:r>
              <a:rPr lang="fr-FR" sz="2800" b="1" dirty="0"/>
              <a:t>	me permet de préparer les soutenances</a:t>
            </a:r>
          </a:p>
        </p:txBody>
      </p:sp>
      <p:grpSp>
        <p:nvGrpSpPr>
          <p:cNvPr id="8" name="Group 5"/>
          <p:cNvGrpSpPr>
            <a:grpSpLocks/>
          </p:cNvGrpSpPr>
          <p:nvPr/>
        </p:nvGrpSpPr>
        <p:grpSpPr bwMode="auto">
          <a:xfrm>
            <a:off x="-36513" y="0"/>
            <a:ext cx="527051" cy="6858000"/>
            <a:chOff x="-23" y="0"/>
            <a:chExt cx="332" cy="4320"/>
          </a:xfrm>
        </p:grpSpPr>
        <p:pic>
          <p:nvPicPr>
            <p:cNvPr id="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9"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7"/>
            <p:cNvSpPr>
              <a:spLocks noChangeArrowheads="1"/>
            </p:cNvSpPr>
            <p:nvPr/>
          </p:nvSpPr>
          <p:spPr bwMode="auto">
            <a:xfrm>
              <a:off x="-23" y="4031"/>
              <a:ext cx="30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FB6E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DFB6E0"/>
                  </a:solidFill>
                  <a:latin typeface="Smudger LET" pitchFamily="2" charset="0"/>
                </a:rPr>
                <a:t>      a </a:t>
              </a:r>
            </a:p>
            <a:p>
              <a:pPr eaLnBrk="1" hangingPunct="1">
                <a:spcBef>
                  <a:spcPct val="0"/>
                </a:spcBef>
                <a:buFontTx/>
                <a:buNone/>
              </a:pPr>
              <a:r>
                <a:rPr lang="fr-FR" altLang="fr-FR" sz="800">
                  <a:solidFill>
                    <a:srgbClr val="DFB6E0"/>
                  </a:solidFill>
                  <a:latin typeface="Smudger LET" pitchFamily="2" charset="0"/>
                </a:rPr>
                <a:t>  fichard</a:t>
              </a:r>
            </a:p>
            <a:p>
              <a:pPr eaLnBrk="1" hangingPunct="1">
                <a:spcBef>
                  <a:spcPct val="0"/>
                </a:spcBef>
                <a:buFontTx/>
                <a:buNone/>
              </a:pPr>
              <a:r>
                <a:rPr lang="fr-FR" altLang="fr-FR" sz="800">
                  <a:solidFill>
                    <a:srgbClr val="DFB6E0"/>
                  </a:solidFill>
                  <a:latin typeface="Smudger LET" pitchFamily="2" charset="0"/>
                </a:rPr>
                <a:t>   carroll</a:t>
              </a:r>
            </a:p>
          </p:txBody>
        </p:sp>
        <p:sp>
          <p:nvSpPr>
            <p:cNvPr id="11" name="Line 8"/>
            <p:cNvSpPr>
              <a:spLocks noChangeShapeType="1"/>
            </p:cNvSpPr>
            <p:nvPr/>
          </p:nvSpPr>
          <p:spPr bwMode="auto">
            <a:xfrm>
              <a:off x="295" y="0"/>
              <a:ext cx="0" cy="4320"/>
            </a:xfrm>
            <a:prstGeom prst="line">
              <a:avLst/>
            </a:prstGeom>
            <a:noFill/>
            <a:ln w="38100">
              <a:solidFill>
                <a:srgbClr val="DFB6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Tree>
    <p:extLst>
      <p:ext uri="{BB962C8B-B14F-4D97-AF65-F5344CB8AC3E}">
        <p14:creationId xmlns:p14="http://schemas.microsoft.com/office/powerpoint/2010/main" val="3929869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199" y="1333411"/>
            <a:ext cx="9648825" cy="954107"/>
          </a:xfrm>
          <a:prstGeom prst="rect">
            <a:avLst/>
          </a:prstGeom>
        </p:spPr>
        <p:txBody>
          <a:bodyPr wrap="square">
            <a:spAutoFit/>
          </a:bodyPr>
          <a:lstStyle/>
          <a:p>
            <a:pPr algn="just">
              <a:spcAft>
                <a:spcPts val="0"/>
              </a:spcAft>
            </a:pPr>
            <a:r>
              <a:rPr lang="fr-FR" sz="2800" b="1" dirty="0">
                <a:solidFill>
                  <a:srgbClr val="000000"/>
                </a:solidFill>
                <a:effectLst/>
                <a:latin typeface="Calibri" panose="020F0502020204030204" pitchFamily="34" charset="0"/>
                <a:ea typeface="Calibri" panose="020F0502020204030204" pitchFamily="34" charset="0"/>
              </a:rPr>
              <a:t>L'article TER doit être déposé sur la plateforme Moodle dans la section correspondant à </a:t>
            </a:r>
            <a:r>
              <a:rPr lang="fr-FR" sz="2800" b="1">
                <a:solidFill>
                  <a:srgbClr val="000000"/>
                </a:solidFill>
                <a:effectLst/>
                <a:latin typeface="Calibri" panose="020F0502020204030204" pitchFamily="34" charset="0"/>
                <a:ea typeface="Calibri" panose="020F0502020204030204" pitchFamily="34" charset="0"/>
              </a:rPr>
              <a:t>votre parcours.</a:t>
            </a:r>
            <a:endParaRPr lang="fr-FR" sz="2800" b="1" dirty="0">
              <a:solidFill>
                <a:srgbClr val="000000"/>
              </a:solidFill>
              <a:effectLst/>
              <a:latin typeface="Calibri" panose="020F0502020204030204" pitchFamily="34" charset="0"/>
              <a:ea typeface="Calibri" panose="020F0502020204030204" pitchFamily="34" charset="0"/>
            </a:endParaRPr>
          </a:p>
        </p:txBody>
      </p:sp>
      <p:sp>
        <p:nvSpPr>
          <p:cNvPr id="6" name="Text Box 2"/>
          <p:cNvSpPr txBox="1">
            <a:spLocks noChangeArrowheads="1"/>
          </p:cNvSpPr>
          <p:nvPr/>
        </p:nvSpPr>
        <p:spPr bwMode="auto">
          <a:xfrm>
            <a:off x="1843086" y="3302491"/>
            <a:ext cx="7834314" cy="1687513"/>
          </a:xfrm>
          <a:prstGeom prst="rect">
            <a:avLst/>
          </a:prstGeom>
          <a:solidFill>
            <a:srgbClr val="92CDDC">
              <a:alpha val="45000"/>
            </a:srgbClr>
          </a:solidFill>
          <a:ln>
            <a:noFill/>
          </a:ln>
          <a:extLst>
            <a:ext uri="{91240B29-F687-4F45-9708-019B960494DF}">
              <a14:hiddenLine xmlns:a14="http://schemas.microsoft.com/office/drawing/2010/main" w="38100">
                <a:solidFill>
                  <a:srgbClr val="92CDDC"/>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marR="0" lvl="1" indent="0" algn="l" defTabSz="914400" rtl="0" eaLnBrk="0" fontAlgn="base" latinLnBrk="0" hangingPunct="0">
              <a:lnSpc>
                <a:spcPct val="100000"/>
              </a:lnSpc>
              <a:spcBef>
                <a:spcPct val="0"/>
              </a:spcBef>
              <a:spcAft>
                <a:spcPts val="1000"/>
              </a:spcAft>
              <a:buClrTx/>
              <a:buSzTx/>
              <a:buFontTx/>
              <a:buNone/>
              <a:tabLst/>
            </a:pPr>
            <a:r>
              <a:rPr kumimoji="0" lang="fr-FR" altLang="fr-FR" sz="2400" b="1" i="0" u="none" strike="noStrike" cap="none" normalizeH="0" baseline="0" dirty="0">
                <a:ln>
                  <a:noFill/>
                </a:ln>
                <a:solidFill>
                  <a:schemeClr val="tx1"/>
                </a:solidFill>
                <a:effectLst/>
                <a:latin typeface="Times New Roman" panose="02020603050405020304" pitchFamily="18" charset="0"/>
              </a:rPr>
              <a:t>Le dossier doit impérativement être nommé « NOM Initiale Prénom TER.pdf »</a:t>
            </a:r>
          </a:p>
          <a:p>
            <a:pPr marL="457200" marR="0" lvl="1" indent="0" algn="l" defTabSz="914400" rtl="0" eaLnBrk="0" fontAlgn="base" latinLnBrk="0" hangingPunct="0">
              <a:lnSpc>
                <a:spcPct val="100000"/>
              </a:lnSpc>
              <a:spcBef>
                <a:spcPct val="0"/>
              </a:spcBef>
              <a:spcAft>
                <a:spcPts val="1000"/>
              </a:spcAft>
              <a:buClrTx/>
              <a:buSzTx/>
              <a:buFontTx/>
              <a:buNone/>
              <a:tabLst/>
            </a:pPr>
            <a:r>
              <a:rPr kumimoji="0" lang="fr-FR" altLang="fr-FR" sz="2400" b="0" i="1" u="none" strike="noStrike" cap="none" normalizeH="0" baseline="0" dirty="0">
                <a:ln>
                  <a:noFill/>
                </a:ln>
                <a:solidFill>
                  <a:schemeClr val="tx1"/>
                </a:solidFill>
                <a:effectLst/>
                <a:latin typeface="Times New Roman" panose="02020603050405020304" pitchFamily="18" charset="0"/>
              </a:rPr>
              <a:t>Exemple pour Paul Dupont: </a:t>
            </a:r>
            <a:r>
              <a:rPr kumimoji="0" lang="fr-FR" altLang="fr-FR" sz="2400" b="0" i="1" u="none" strike="noStrike" cap="none" normalizeH="0" dirty="0">
                <a:ln>
                  <a:noFill/>
                </a:ln>
                <a:solidFill>
                  <a:schemeClr val="tx1"/>
                </a:solidFill>
                <a:effectLst/>
                <a:latin typeface="Times New Roman" panose="02020603050405020304" pitchFamily="18" charset="0"/>
              </a:rPr>
              <a:t>  </a:t>
            </a:r>
            <a:r>
              <a:rPr kumimoji="0" lang="fr-FR" altLang="fr-FR" sz="2400" b="0" i="1" u="none" strike="noStrike" cap="none" normalizeH="0" baseline="0" dirty="0">
                <a:ln>
                  <a:noFill/>
                </a:ln>
                <a:solidFill>
                  <a:schemeClr val="tx1"/>
                </a:solidFill>
                <a:effectLst/>
                <a:latin typeface="Times New Roman" panose="02020603050405020304" pitchFamily="18" charset="0"/>
              </a:rPr>
              <a:t>DUPONT P TER.pdf</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grpSp>
        <p:nvGrpSpPr>
          <p:cNvPr id="7" name="Group 5"/>
          <p:cNvGrpSpPr>
            <a:grpSpLocks/>
          </p:cNvGrpSpPr>
          <p:nvPr/>
        </p:nvGrpSpPr>
        <p:grpSpPr bwMode="auto">
          <a:xfrm>
            <a:off x="-36513" y="0"/>
            <a:ext cx="527051" cy="6858000"/>
            <a:chOff x="-23" y="0"/>
            <a:chExt cx="332" cy="4320"/>
          </a:xfrm>
        </p:grpSpPr>
        <p:pic>
          <p:nvPicPr>
            <p:cNvPr id="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9"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7"/>
            <p:cNvSpPr>
              <a:spLocks noChangeArrowheads="1"/>
            </p:cNvSpPr>
            <p:nvPr/>
          </p:nvSpPr>
          <p:spPr bwMode="auto">
            <a:xfrm>
              <a:off x="-23" y="4031"/>
              <a:ext cx="30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FB6E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DFB6E0"/>
                  </a:solidFill>
                  <a:latin typeface="Smudger LET" pitchFamily="2" charset="0"/>
                </a:rPr>
                <a:t>      a </a:t>
              </a:r>
            </a:p>
            <a:p>
              <a:pPr eaLnBrk="1" hangingPunct="1">
                <a:spcBef>
                  <a:spcPct val="0"/>
                </a:spcBef>
                <a:buFontTx/>
                <a:buNone/>
              </a:pPr>
              <a:r>
                <a:rPr lang="fr-FR" altLang="fr-FR" sz="800">
                  <a:solidFill>
                    <a:srgbClr val="DFB6E0"/>
                  </a:solidFill>
                  <a:latin typeface="Smudger LET" pitchFamily="2" charset="0"/>
                </a:rPr>
                <a:t>  fichard</a:t>
              </a:r>
            </a:p>
            <a:p>
              <a:pPr eaLnBrk="1" hangingPunct="1">
                <a:spcBef>
                  <a:spcPct val="0"/>
                </a:spcBef>
                <a:buFontTx/>
                <a:buNone/>
              </a:pPr>
              <a:r>
                <a:rPr lang="fr-FR" altLang="fr-FR" sz="800">
                  <a:solidFill>
                    <a:srgbClr val="DFB6E0"/>
                  </a:solidFill>
                  <a:latin typeface="Smudger LET" pitchFamily="2" charset="0"/>
                </a:rPr>
                <a:t>   carroll</a:t>
              </a:r>
            </a:p>
          </p:txBody>
        </p:sp>
        <p:sp>
          <p:nvSpPr>
            <p:cNvPr id="10" name="Line 8"/>
            <p:cNvSpPr>
              <a:spLocks noChangeShapeType="1"/>
            </p:cNvSpPr>
            <p:nvPr/>
          </p:nvSpPr>
          <p:spPr bwMode="auto">
            <a:xfrm>
              <a:off x="295" y="0"/>
              <a:ext cx="0" cy="4320"/>
            </a:xfrm>
            <a:prstGeom prst="line">
              <a:avLst/>
            </a:prstGeom>
            <a:noFill/>
            <a:ln w="38100">
              <a:solidFill>
                <a:srgbClr val="DFB6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11" name="ZoneTexte 10"/>
          <p:cNvSpPr txBox="1"/>
          <p:nvPr/>
        </p:nvSpPr>
        <p:spPr>
          <a:xfrm>
            <a:off x="1600199" y="5476875"/>
            <a:ext cx="2777492" cy="461665"/>
          </a:xfrm>
          <a:prstGeom prst="rect">
            <a:avLst/>
          </a:prstGeom>
          <a:noFill/>
        </p:spPr>
        <p:txBody>
          <a:bodyPr wrap="none" rtlCol="0">
            <a:spAutoFit/>
          </a:bodyPr>
          <a:lstStyle/>
          <a:p>
            <a:r>
              <a:rPr lang="fr-FR" sz="2400" b="1" dirty="0" err="1"/>
              <a:t>Supplementary</a:t>
            </a:r>
            <a:r>
              <a:rPr lang="fr-FR" sz="2400" b="1" dirty="0"/>
              <a:t> data</a:t>
            </a:r>
          </a:p>
        </p:txBody>
      </p:sp>
      <p:cxnSp>
        <p:nvCxnSpPr>
          <p:cNvPr id="13" name="Connecteur droit avec flèche 12"/>
          <p:cNvCxnSpPr/>
          <p:nvPr/>
        </p:nvCxnSpPr>
        <p:spPr>
          <a:xfrm>
            <a:off x="4627246" y="5721697"/>
            <a:ext cx="421004" cy="50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837748" y="5490864"/>
            <a:ext cx="4508029" cy="461665"/>
          </a:xfrm>
          <a:prstGeom prst="rect">
            <a:avLst/>
          </a:prstGeom>
        </p:spPr>
        <p:txBody>
          <a:bodyPr wrap="none">
            <a:spAutoFit/>
          </a:bodyPr>
          <a:lstStyle/>
          <a:p>
            <a:pPr lvl="1" eaLnBrk="0" fontAlgn="base" hangingPunct="0">
              <a:spcBef>
                <a:spcPct val="0"/>
              </a:spcBef>
              <a:spcAft>
                <a:spcPts val="1000"/>
              </a:spcAft>
            </a:pPr>
            <a:r>
              <a:rPr kumimoji="0" lang="fr-FR" altLang="fr-FR" sz="2400" b="0" i="1" u="none" strike="noStrike" cap="none" normalizeH="0" baseline="0" dirty="0">
                <a:ln>
                  <a:noFill/>
                </a:ln>
                <a:solidFill>
                  <a:schemeClr val="tx1"/>
                </a:solidFill>
                <a:effectLst/>
                <a:latin typeface="Times New Roman" panose="02020603050405020304" pitchFamily="18" charset="0"/>
              </a:rPr>
              <a:t>DUPONT P TER </a:t>
            </a:r>
            <a:r>
              <a:rPr kumimoji="0" lang="fr-FR" altLang="fr-FR" sz="2400" b="0" i="1" u="none" strike="noStrike" cap="none" normalizeH="0" baseline="0" dirty="0" err="1">
                <a:ln>
                  <a:noFill/>
                </a:ln>
                <a:solidFill>
                  <a:schemeClr val="tx1"/>
                </a:solidFill>
                <a:effectLst/>
                <a:latin typeface="Times New Roman" panose="02020603050405020304" pitchFamily="18" charset="0"/>
              </a:rPr>
              <a:t>supp</a:t>
            </a:r>
            <a:r>
              <a:rPr kumimoji="0" lang="fr-FR" altLang="fr-FR" sz="2400" b="0" i="1" u="none" strike="noStrike" cap="none" normalizeH="0" baseline="0" dirty="0">
                <a:ln>
                  <a:noFill/>
                </a:ln>
                <a:solidFill>
                  <a:schemeClr val="tx1"/>
                </a:solidFill>
                <a:effectLst/>
                <a:latin typeface="Times New Roman" panose="02020603050405020304" pitchFamily="18" charset="0"/>
              </a:rPr>
              <a:t> data.pdf</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17" name="Étoile à 5 branches 16"/>
          <p:cNvSpPr/>
          <p:nvPr/>
        </p:nvSpPr>
        <p:spPr>
          <a:xfrm>
            <a:off x="834866" y="1400175"/>
            <a:ext cx="421004" cy="390436"/>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sp>
        <p:nvSpPr>
          <p:cNvPr id="20" name="Étoile à 5 branches 19"/>
          <p:cNvSpPr/>
          <p:nvPr/>
        </p:nvSpPr>
        <p:spPr>
          <a:xfrm>
            <a:off x="834866" y="3354834"/>
            <a:ext cx="421004" cy="390436"/>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sp>
        <p:nvSpPr>
          <p:cNvPr id="21" name="Étoile à 5 branches 20"/>
          <p:cNvSpPr/>
          <p:nvPr/>
        </p:nvSpPr>
        <p:spPr>
          <a:xfrm>
            <a:off x="776764" y="5566811"/>
            <a:ext cx="421004" cy="390436"/>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sp>
        <p:nvSpPr>
          <p:cNvPr id="22" name="ZoneTexte 21"/>
          <p:cNvSpPr txBox="1"/>
          <p:nvPr/>
        </p:nvSpPr>
        <p:spPr>
          <a:xfrm>
            <a:off x="776764" y="166579"/>
            <a:ext cx="4218591" cy="769441"/>
          </a:xfrm>
          <a:prstGeom prst="rect">
            <a:avLst/>
          </a:prstGeom>
          <a:noFill/>
        </p:spPr>
        <p:txBody>
          <a:bodyPr wrap="none" rtlCol="0">
            <a:spAutoFit/>
          </a:bodyPr>
          <a:lstStyle/>
          <a:p>
            <a:r>
              <a:rPr lang="fr-FR" sz="4400" dirty="0">
                <a:latin typeface="Arial Rounded MT Bold" panose="020F0704030504030204" pitchFamily="34" charset="0"/>
              </a:rPr>
              <a:t>L’envoi du TER</a:t>
            </a:r>
          </a:p>
        </p:txBody>
      </p:sp>
    </p:spTree>
    <p:extLst>
      <p:ext uri="{BB962C8B-B14F-4D97-AF65-F5344CB8AC3E}">
        <p14:creationId xmlns:p14="http://schemas.microsoft.com/office/powerpoint/2010/main" val="3893738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60307" y="178327"/>
            <a:ext cx="11235528" cy="7294305"/>
          </a:xfrm>
          <a:prstGeom prst="rect">
            <a:avLst/>
          </a:prstGeom>
        </p:spPr>
        <p:txBody>
          <a:bodyPr wrap="square">
            <a:spAutoFit/>
          </a:bodyPr>
          <a:lstStyle/>
          <a:p>
            <a:pPr lvl="0"/>
            <a:r>
              <a:rPr lang="fr-FR" sz="4400" b="1" u="sng" dirty="0">
                <a:solidFill>
                  <a:srgbClr val="FFC000"/>
                </a:solidFill>
              </a:rPr>
              <a:t>Rapport: </a:t>
            </a:r>
          </a:p>
          <a:p>
            <a:pPr lvl="0"/>
            <a:endParaRPr lang="fr-FR" sz="3600" b="1" u="sng" dirty="0"/>
          </a:p>
          <a:p>
            <a:pPr lvl="0"/>
            <a:r>
              <a:rPr lang="fr-FR" sz="3600" b="1" dirty="0"/>
              <a:t>	</a:t>
            </a:r>
            <a:r>
              <a:rPr lang="fr-FR" sz="2400" b="1" dirty="0"/>
              <a:t>. Respectez les consignes</a:t>
            </a:r>
          </a:p>
          <a:p>
            <a:pPr lvl="0"/>
            <a:r>
              <a:rPr lang="fr-FR" sz="2400" b="1" dirty="0"/>
              <a:t>	. Evoquez en quelques lignes le TER et les raisons de son choix</a:t>
            </a:r>
          </a:p>
          <a:p>
            <a:pPr lvl="0"/>
            <a:r>
              <a:rPr lang="fr-FR" sz="2400" b="1" dirty="0"/>
              <a:t>	. Un schéma vaut mieux qu’un long discours</a:t>
            </a:r>
          </a:p>
          <a:p>
            <a:r>
              <a:rPr lang="fr-FR" sz="2400" b="1" dirty="0"/>
              <a:t>	. Soignez la bibliographie, titre en entier. Ne pas abusez des renvois à des sites 	internet, préférez des articles scientifiques. Annexez les dans le texte.</a:t>
            </a:r>
          </a:p>
          <a:p>
            <a:r>
              <a:rPr lang="fr-FR" sz="2400" b="1" dirty="0"/>
              <a:t>	</a:t>
            </a:r>
          </a:p>
          <a:p>
            <a:endParaRPr lang="fr-FR" sz="2400" b="1" dirty="0"/>
          </a:p>
          <a:p>
            <a:endParaRPr lang="fr-FR" sz="2400" b="1" dirty="0"/>
          </a:p>
          <a:p>
            <a:endParaRPr lang="fr-FR" sz="2400" b="1" dirty="0"/>
          </a:p>
          <a:p>
            <a:r>
              <a:rPr lang="fr-FR" sz="2400" b="1" dirty="0"/>
              <a:t>	. Faites relire le rapport et le diaporama (fautes)</a:t>
            </a:r>
          </a:p>
          <a:p>
            <a:r>
              <a:rPr lang="fr-FR" sz="2400" b="1" dirty="0"/>
              <a:t>	. Mettez un titre et légendez les figures, annexez les figures dans le texte</a:t>
            </a:r>
          </a:p>
          <a:p>
            <a:r>
              <a:rPr lang="fr-FR" sz="2400" b="1" dirty="0"/>
              <a:t>	. Pensez aux annexes, annexez les dans le texte</a:t>
            </a:r>
          </a:p>
          <a:p>
            <a:pPr lvl="0"/>
            <a:endParaRPr lang="fr-FR" sz="4400" b="1" dirty="0">
              <a:solidFill>
                <a:srgbClr val="FFC000"/>
              </a:solidFill>
            </a:endParaRPr>
          </a:p>
          <a:p>
            <a:pPr lvl="0"/>
            <a:endParaRPr lang="fr-FR" sz="4400" b="1" dirty="0">
              <a:solidFill>
                <a:srgbClr val="FFC000"/>
              </a:solidFill>
            </a:endParaRPr>
          </a:p>
        </p:txBody>
      </p:sp>
      <p:pic>
        <p:nvPicPr>
          <p:cNvPr id="6" name="Image 5"/>
          <p:cNvPicPr>
            <a:picLocks noChangeAspect="1"/>
          </p:cNvPicPr>
          <p:nvPr/>
        </p:nvPicPr>
        <p:blipFill>
          <a:blip r:embed="rId2"/>
          <a:stretch>
            <a:fillRect/>
          </a:stretch>
        </p:blipFill>
        <p:spPr>
          <a:xfrm>
            <a:off x="4790619" y="3631131"/>
            <a:ext cx="5638800" cy="981075"/>
          </a:xfrm>
          <a:prstGeom prst="rect">
            <a:avLst/>
          </a:prstGeom>
        </p:spPr>
      </p:pic>
      <p:grpSp>
        <p:nvGrpSpPr>
          <p:cNvPr id="7" name="Group 5"/>
          <p:cNvGrpSpPr>
            <a:grpSpLocks/>
          </p:cNvGrpSpPr>
          <p:nvPr/>
        </p:nvGrpSpPr>
        <p:grpSpPr bwMode="auto">
          <a:xfrm>
            <a:off x="-36513" y="0"/>
            <a:ext cx="527051" cy="6858000"/>
            <a:chOff x="-23" y="0"/>
            <a:chExt cx="332" cy="4320"/>
          </a:xfrm>
        </p:grpSpPr>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9"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7"/>
            <p:cNvSpPr>
              <a:spLocks noChangeArrowheads="1"/>
            </p:cNvSpPr>
            <p:nvPr/>
          </p:nvSpPr>
          <p:spPr bwMode="auto">
            <a:xfrm>
              <a:off x="-23" y="4031"/>
              <a:ext cx="30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FB6E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DFB6E0"/>
                  </a:solidFill>
                  <a:latin typeface="Smudger LET" pitchFamily="2" charset="0"/>
                </a:rPr>
                <a:t>      a </a:t>
              </a:r>
            </a:p>
            <a:p>
              <a:pPr eaLnBrk="1" hangingPunct="1">
                <a:spcBef>
                  <a:spcPct val="0"/>
                </a:spcBef>
                <a:buFontTx/>
                <a:buNone/>
              </a:pPr>
              <a:r>
                <a:rPr lang="fr-FR" altLang="fr-FR" sz="800">
                  <a:solidFill>
                    <a:srgbClr val="DFB6E0"/>
                  </a:solidFill>
                  <a:latin typeface="Smudger LET" pitchFamily="2" charset="0"/>
                </a:rPr>
                <a:t>  fichard</a:t>
              </a:r>
            </a:p>
            <a:p>
              <a:pPr eaLnBrk="1" hangingPunct="1">
                <a:spcBef>
                  <a:spcPct val="0"/>
                </a:spcBef>
                <a:buFontTx/>
                <a:buNone/>
              </a:pPr>
              <a:r>
                <a:rPr lang="fr-FR" altLang="fr-FR" sz="800">
                  <a:solidFill>
                    <a:srgbClr val="DFB6E0"/>
                  </a:solidFill>
                  <a:latin typeface="Smudger LET" pitchFamily="2" charset="0"/>
                </a:rPr>
                <a:t>   carroll</a:t>
              </a:r>
            </a:p>
          </p:txBody>
        </p:sp>
        <p:sp>
          <p:nvSpPr>
            <p:cNvPr id="10" name="Line 8"/>
            <p:cNvSpPr>
              <a:spLocks noChangeShapeType="1"/>
            </p:cNvSpPr>
            <p:nvPr/>
          </p:nvSpPr>
          <p:spPr bwMode="auto">
            <a:xfrm>
              <a:off x="295" y="0"/>
              <a:ext cx="0" cy="4320"/>
            </a:xfrm>
            <a:prstGeom prst="line">
              <a:avLst/>
            </a:prstGeom>
            <a:noFill/>
            <a:ln w="38100">
              <a:solidFill>
                <a:srgbClr val="DFB6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Tree>
    <p:extLst>
      <p:ext uri="{BB962C8B-B14F-4D97-AF65-F5344CB8AC3E}">
        <p14:creationId xmlns:p14="http://schemas.microsoft.com/office/powerpoint/2010/main" val="1048421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2852938" y="1951463"/>
            <a:ext cx="6524625" cy="2809875"/>
          </a:xfrm>
          <a:prstGeom prst="rect">
            <a:avLst/>
          </a:prstGeom>
        </p:spPr>
      </p:pic>
      <p:cxnSp>
        <p:nvCxnSpPr>
          <p:cNvPr id="6" name="Connecteur droit 5"/>
          <p:cNvCxnSpPr/>
          <p:nvPr/>
        </p:nvCxnSpPr>
        <p:spPr>
          <a:xfrm flipV="1">
            <a:off x="3185962" y="1080025"/>
            <a:ext cx="6371925" cy="455275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7" name="Group 5"/>
          <p:cNvGrpSpPr>
            <a:grpSpLocks/>
          </p:cNvGrpSpPr>
          <p:nvPr/>
        </p:nvGrpSpPr>
        <p:grpSpPr bwMode="auto">
          <a:xfrm>
            <a:off x="-36513" y="0"/>
            <a:ext cx="527051" cy="6858000"/>
            <a:chOff x="-23" y="0"/>
            <a:chExt cx="332" cy="4320"/>
          </a:xfrm>
        </p:grpSpPr>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9"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7"/>
            <p:cNvSpPr>
              <a:spLocks noChangeArrowheads="1"/>
            </p:cNvSpPr>
            <p:nvPr/>
          </p:nvSpPr>
          <p:spPr bwMode="auto">
            <a:xfrm>
              <a:off x="-23" y="4031"/>
              <a:ext cx="30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FB6E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DFB6E0"/>
                  </a:solidFill>
                  <a:latin typeface="Smudger LET" pitchFamily="2" charset="0"/>
                </a:rPr>
                <a:t>      a </a:t>
              </a:r>
            </a:p>
            <a:p>
              <a:pPr eaLnBrk="1" hangingPunct="1">
                <a:spcBef>
                  <a:spcPct val="0"/>
                </a:spcBef>
                <a:buFontTx/>
                <a:buNone/>
              </a:pPr>
              <a:r>
                <a:rPr lang="fr-FR" altLang="fr-FR" sz="800">
                  <a:solidFill>
                    <a:srgbClr val="DFB6E0"/>
                  </a:solidFill>
                  <a:latin typeface="Smudger LET" pitchFamily="2" charset="0"/>
                </a:rPr>
                <a:t>  fichard</a:t>
              </a:r>
            </a:p>
            <a:p>
              <a:pPr eaLnBrk="1" hangingPunct="1">
                <a:spcBef>
                  <a:spcPct val="0"/>
                </a:spcBef>
                <a:buFontTx/>
                <a:buNone/>
              </a:pPr>
              <a:r>
                <a:rPr lang="fr-FR" altLang="fr-FR" sz="800">
                  <a:solidFill>
                    <a:srgbClr val="DFB6E0"/>
                  </a:solidFill>
                  <a:latin typeface="Smudger LET" pitchFamily="2" charset="0"/>
                </a:rPr>
                <a:t>   carroll</a:t>
              </a:r>
            </a:p>
          </p:txBody>
        </p:sp>
        <p:sp>
          <p:nvSpPr>
            <p:cNvPr id="10" name="Line 8"/>
            <p:cNvSpPr>
              <a:spLocks noChangeShapeType="1"/>
            </p:cNvSpPr>
            <p:nvPr/>
          </p:nvSpPr>
          <p:spPr bwMode="auto">
            <a:xfrm>
              <a:off x="295" y="0"/>
              <a:ext cx="0" cy="4320"/>
            </a:xfrm>
            <a:prstGeom prst="line">
              <a:avLst/>
            </a:prstGeom>
            <a:noFill/>
            <a:ln w="38100">
              <a:solidFill>
                <a:srgbClr val="DFB6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Tree>
    <p:extLst>
      <p:ext uri="{BB962C8B-B14F-4D97-AF65-F5344CB8AC3E}">
        <p14:creationId xmlns:p14="http://schemas.microsoft.com/office/powerpoint/2010/main" val="2548108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p:cNvGrpSpPr>
            <a:grpSpLocks/>
          </p:cNvGrpSpPr>
          <p:nvPr/>
        </p:nvGrpSpPr>
        <p:grpSpPr bwMode="auto">
          <a:xfrm>
            <a:off x="-36513" y="0"/>
            <a:ext cx="527051" cy="6858000"/>
            <a:chOff x="-23" y="0"/>
            <a:chExt cx="332" cy="4320"/>
          </a:xfrm>
        </p:grpSpPr>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9"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7"/>
            <p:cNvSpPr>
              <a:spLocks noChangeArrowheads="1"/>
            </p:cNvSpPr>
            <p:nvPr/>
          </p:nvSpPr>
          <p:spPr bwMode="auto">
            <a:xfrm>
              <a:off x="-23" y="4031"/>
              <a:ext cx="30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FB6E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DFB6E0"/>
                  </a:solidFill>
                  <a:latin typeface="Smudger LET" pitchFamily="2" charset="0"/>
                </a:rPr>
                <a:t>      a </a:t>
              </a:r>
            </a:p>
            <a:p>
              <a:pPr eaLnBrk="1" hangingPunct="1">
                <a:spcBef>
                  <a:spcPct val="0"/>
                </a:spcBef>
                <a:buFontTx/>
                <a:buNone/>
              </a:pPr>
              <a:r>
                <a:rPr lang="fr-FR" altLang="fr-FR" sz="800">
                  <a:solidFill>
                    <a:srgbClr val="DFB6E0"/>
                  </a:solidFill>
                  <a:latin typeface="Smudger LET" pitchFamily="2" charset="0"/>
                </a:rPr>
                <a:t>  fichard</a:t>
              </a:r>
            </a:p>
            <a:p>
              <a:pPr eaLnBrk="1" hangingPunct="1">
                <a:spcBef>
                  <a:spcPct val="0"/>
                </a:spcBef>
                <a:buFontTx/>
                <a:buNone/>
              </a:pPr>
              <a:r>
                <a:rPr lang="fr-FR" altLang="fr-FR" sz="800">
                  <a:solidFill>
                    <a:srgbClr val="DFB6E0"/>
                  </a:solidFill>
                  <a:latin typeface="Smudger LET" pitchFamily="2" charset="0"/>
                </a:rPr>
                <a:t>   carroll</a:t>
              </a:r>
            </a:p>
          </p:txBody>
        </p:sp>
        <p:sp>
          <p:nvSpPr>
            <p:cNvPr id="7" name="Line 8"/>
            <p:cNvSpPr>
              <a:spLocks noChangeShapeType="1"/>
            </p:cNvSpPr>
            <p:nvPr/>
          </p:nvSpPr>
          <p:spPr bwMode="auto">
            <a:xfrm>
              <a:off x="295" y="0"/>
              <a:ext cx="0" cy="4320"/>
            </a:xfrm>
            <a:prstGeom prst="line">
              <a:avLst/>
            </a:prstGeom>
            <a:noFill/>
            <a:ln w="38100">
              <a:solidFill>
                <a:srgbClr val="DFB6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9" name="Rectangle 8"/>
          <p:cNvSpPr/>
          <p:nvPr/>
        </p:nvSpPr>
        <p:spPr>
          <a:xfrm>
            <a:off x="2341756" y="1224624"/>
            <a:ext cx="3569760" cy="769441"/>
          </a:xfrm>
          <a:prstGeom prst="rect">
            <a:avLst/>
          </a:prstGeom>
        </p:spPr>
        <p:txBody>
          <a:bodyPr wrap="none">
            <a:spAutoFit/>
          </a:bodyPr>
          <a:lstStyle/>
          <a:p>
            <a:pPr lvl="0"/>
            <a:r>
              <a:rPr lang="fr-FR" sz="4400" b="1" u="sng" dirty="0">
                <a:solidFill>
                  <a:srgbClr val="FFC000"/>
                </a:solidFill>
              </a:rPr>
              <a:t>Soutenances : </a:t>
            </a:r>
          </a:p>
        </p:txBody>
      </p:sp>
      <p:sp>
        <p:nvSpPr>
          <p:cNvPr id="10" name="ZoneTexte 9"/>
          <p:cNvSpPr txBox="1"/>
          <p:nvPr/>
        </p:nvSpPr>
        <p:spPr>
          <a:xfrm>
            <a:off x="1764712" y="2659772"/>
            <a:ext cx="8293608" cy="2677656"/>
          </a:xfrm>
          <a:prstGeom prst="rect">
            <a:avLst/>
          </a:prstGeom>
          <a:noFill/>
        </p:spPr>
        <p:txBody>
          <a:bodyPr wrap="square" rtlCol="0">
            <a:spAutoFit/>
          </a:bodyPr>
          <a:lstStyle/>
          <a:p>
            <a:r>
              <a:rPr lang="fr-FR" sz="2400" b="1" dirty="0"/>
              <a:t>Les encadrants ne participent pas aux soutenances</a:t>
            </a:r>
          </a:p>
          <a:p>
            <a:endParaRPr lang="fr-FR" sz="2400" b="1" dirty="0"/>
          </a:p>
          <a:p>
            <a:r>
              <a:rPr lang="fr-FR" sz="2400" b="1" dirty="0"/>
              <a:t>Les responsables du parcours sont membres du jury.</a:t>
            </a:r>
          </a:p>
          <a:p>
            <a:endParaRPr lang="fr-FR" sz="2400" b="1" dirty="0"/>
          </a:p>
          <a:p>
            <a:r>
              <a:rPr lang="fr-FR" sz="2400" b="1" dirty="0"/>
              <a:t>Une fiche d’évaluation est à remettre à votre encadrant (des précisions vous seront données ultérieurement, elle servira à pondérer votre note )</a:t>
            </a:r>
          </a:p>
        </p:txBody>
      </p:sp>
    </p:spTree>
    <p:extLst>
      <p:ext uri="{BB962C8B-B14F-4D97-AF65-F5344CB8AC3E}">
        <p14:creationId xmlns:p14="http://schemas.microsoft.com/office/powerpoint/2010/main" val="333852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7681913" y="1237030"/>
            <a:ext cx="4082040" cy="4005262"/>
          </a:xfrm>
          <a:prstGeom prst="rect">
            <a:avLst/>
          </a:prstGeom>
        </p:spPr>
      </p:pic>
      <p:sp>
        <p:nvSpPr>
          <p:cNvPr id="5" name="ZoneTexte 4"/>
          <p:cNvSpPr txBox="1"/>
          <p:nvPr/>
        </p:nvSpPr>
        <p:spPr>
          <a:xfrm>
            <a:off x="720565" y="838200"/>
            <a:ext cx="8071010" cy="4031873"/>
          </a:xfrm>
          <a:prstGeom prst="rect">
            <a:avLst/>
          </a:prstGeom>
          <a:noFill/>
        </p:spPr>
        <p:txBody>
          <a:bodyPr wrap="square" rtlCol="0">
            <a:spAutoFit/>
          </a:bodyPr>
          <a:lstStyle/>
          <a:p>
            <a:r>
              <a:rPr lang="fr-FR" sz="4400" b="1" u="sng" dirty="0">
                <a:solidFill>
                  <a:srgbClr val="FFC000"/>
                </a:solidFill>
              </a:rPr>
              <a:t>Diaporama</a:t>
            </a:r>
          </a:p>
          <a:p>
            <a:endParaRPr lang="fr-FR" sz="4400" b="1" dirty="0">
              <a:solidFill>
                <a:srgbClr val="FFC000"/>
              </a:solidFill>
            </a:endParaRPr>
          </a:p>
          <a:p>
            <a:r>
              <a:rPr lang="fr-FR" sz="2400" b="1" dirty="0"/>
              <a:t>. Ecriture (minimum Police 16)</a:t>
            </a:r>
          </a:p>
          <a:p>
            <a:r>
              <a:rPr lang="fr-FR" sz="2400" b="1" dirty="0"/>
              <a:t>. Environ 15 diapos pour 15 min</a:t>
            </a:r>
          </a:p>
          <a:p>
            <a:r>
              <a:rPr lang="fr-FR" sz="2400" b="1" dirty="0"/>
              <a:t>. Evitez de mettre trop de textes, d’animations</a:t>
            </a:r>
          </a:p>
          <a:p>
            <a:r>
              <a:rPr lang="fr-FR" sz="2400" b="1" dirty="0"/>
              <a:t>. Prévoir un PDF</a:t>
            </a:r>
          </a:p>
          <a:p>
            <a:endParaRPr lang="fr-FR" sz="2400" b="1" dirty="0"/>
          </a:p>
          <a:p>
            <a:r>
              <a:rPr lang="fr-FR" sz="2400" b="1" dirty="0"/>
              <a:t>Convocation de tout le monde en amont des sessions</a:t>
            </a:r>
          </a:p>
          <a:p>
            <a:endParaRPr lang="fr-FR" sz="2400" b="1" dirty="0"/>
          </a:p>
        </p:txBody>
      </p:sp>
      <p:grpSp>
        <p:nvGrpSpPr>
          <p:cNvPr id="6" name="Group 5"/>
          <p:cNvGrpSpPr>
            <a:grpSpLocks/>
          </p:cNvGrpSpPr>
          <p:nvPr/>
        </p:nvGrpSpPr>
        <p:grpSpPr bwMode="auto">
          <a:xfrm>
            <a:off x="-36513" y="0"/>
            <a:ext cx="527051" cy="6858000"/>
            <a:chOff x="-23" y="0"/>
            <a:chExt cx="332" cy="4320"/>
          </a:xfrm>
        </p:grpSpPr>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9"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a:spLocks noChangeArrowheads="1"/>
            </p:cNvSpPr>
            <p:nvPr/>
          </p:nvSpPr>
          <p:spPr bwMode="auto">
            <a:xfrm>
              <a:off x="-23" y="4031"/>
              <a:ext cx="30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FB6E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DFB6E0"/>
                  </a:solidFill>
                  <a:latin typeface="Smudger LET" pitchFamily="2" charset="0"/>
                </a:rPr>
                <a:t>      a </a:t>
              </a:r>
            </a:p>
            <a:p>
              <a:pPr eaLnBrk="1" hangingPunct="1">
                <a:spcBef>
                  <a:spcPct val="0"/>
                </a:spcBef>
                <a:buFontTx/>
                <a:buNone/>
              </a:pPr>
              <a:r>
                <a:rPr lang="fr-FR" altLang="fr-FR" sz="800">
                  <a:solidFill>
                    <a:srgbClr val="DFB6E0"/>
                  </a:solidFill>
                  <a:latin typeface="Smudger LET" pitchFamily="2" charset="0"/>
                </a:rPr>
                <a:t>  fichard</a:t>
              </a:r>
            </a:p>
            <a:p>
              <a:pPr eaLnBrk="1" hangingPunct="1">
                <a:spcBef>
                  <a:spcPct val="0"/>
                </a:spcBef>
                <a:buFontTx/>
                <a:buNone/>
              </a:pPr>
              <a:r>
                <a:rPr lang="fr-FR" altLang="fr-FR" sz="800">
                  <a:solidFill>
                    <a:srgbClr val="DFB6E0"/>
                  </a:solidFill>
                  <a:latin typeface="Smudger LET" pitchFamily="2" charset="0"/>
                </a:rPr>
                <a:t>   carroll</a:t>
              </a:r>
            </a:p>
          </p:txBody>
        </p:sp>
        <p:sp>
          <p:nvSpPr>
            <p:cNvPr id="9" name="Line 8"/>
            <p:cNvSpPr>
              <a:spLocks noChangeShapeType="1"/>
            </p:cNvSpPr>
            <p:nvPr/>
          </p:nvSpPr>
          <p:spPr bwMode="auto">
            <a:xfrm>
              <a:off x="295" y="0"/>
              <a:ext cx="0" cy="4320"/>
            </a:xfrm>
            <a:prstGeom prst="line">
              <a:avLst/>
            </a:prstGeom>
            <a:noFill/>
            <a:ln w="38100">
              <a:solidFill>
                <a:srgbClr val="DFB6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Tree>
    <p:extLst>
      <p:ext uri="{BB962C8B-B14F-4D97-AF65-F5344CB8AC3E}">
        <p14:creationId xmlns:p14="http://schemas.microsoft.com/office/powerpoint/2010/main" val="1269915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58826" y="1330325"/>
            <a:ext cx="10515600" cy="4351338"/>
          </a:xfrm>
        </p:spPr>
        <p:txBody>
          <a:bodyPr>
            <a:normAutofit fontScale="47500" lnSpcReduction="20000"/>
          </a:bodyPr>
          <a:lstStyle/>
          <a:p>
            <a:pPr marL="0" indent="0">
              <a:buNone/>
            </a:pPr>
            <a:endParaRPr lang="fr-FR" b="1" dirty="0"/>
          </a:p>
          <a:p>
            <a:pPr marL="0" indent="0">
              <a:buNone/>
            </a:pPr>
            <a:r>
              <a:rPr lang="fr-FR" sz="7000" b="1" u="sng" dirty="0">
                <a:solidFill>
                  <a:srgbClr val="FFC000"/>
                </a:solidFill>
              </a:rPr>
              <a:t>Diaporama</a:t>
            </a:r>
          </a:p>
          <a:p>
            <a:pPr marL="0" indent="0">
              <a:buNone/>
            </a:pPr>
            <a:endParaRPr lang="fr-FR" sz="5100" b="1" dirty="0">
              <a:solidFill>
                <a:srgbClr val="FFC000"/>
              </a:solidFill>
            </a:endParaRPr>
          </a:p>
          <a:p>
            <a:pPr marL="0" indent="0" algn="just">
              <a:buNone/>
            </a:pPr>
            <a:r>
              <a:rPr lang="fr-FR" sz="5100" b="1" dirty="0"/>
              <a:t>TER: Vous n’aurez pas le temps de commenter tout l’article mais vous pourrez avoir des questions sur tous les aspects de l’article même ceux que vous n’aurez pas abordés oralement</a:t>
            </a:r>
          </a:p>
          <a:p>
            <a:pPr marL="0" indent="0" algn="just">
              <a:buNone/>
            </a:pPr>
            <a:endParaRPr lang="fr-FR" sz="5100" b="1" dirty="0"/>
          </a:p>
          <a:p>
            <a:pPr marL="0" indent="0" algn="just">
              <a:buNone/>
            </a:pPr>
            <a:r>
              <a:rPr lang="fr-FR" sz="5100" b="1" dirty="0"/>
              <a:t>Vous devez donc présenter quelques figures de l’article mais vous devez toutes les connaitre.</a:t>
            </a:r>
          </a:p>
          <a:p>
            <a:pPr marL="0" indent="0" algn="just">
              <a:buNone/>
            </a:pPr>
            <a:endParaRPr lang="fr-FR" dirty="0"/>
          </a:p>
          <a:p>
            <a:pPr marL="0" indent="0">
              <a:buNone/>
            </a:pPr>
            <a:endParaRPr lang="fr-FR" dirty="0"/>
          </a:p>
          <a:p>
            <a:pPr marL="0" indent="0">
              <a:buNone/>
            </a:pPr>
            <a:endParaRPr lang="fr-FR" dirty="0"/>
          </a:p>
          <a:p>
            <a:pPr marL="0" indent="0">
              <a:buNone/>
            </a:pPr>
            <a:r>
              <a:rPr lang="fr-FR" dirty="0"/>
              <a:t>. </a:t>
            </a:r>
          </a:p>
        </p:txBody>
      </p:sp>
      <p:grpSp>
        <p:nvGrpSpPr>
          <p:cNvPr id="4" name="Group 5"/>
          <p:cNvGrpSpPr>
            <a:grpSpLocks/>
          </p:cNvGrpSpPr>
          <p:nvPr/>
        </p:nvGrpSpPr>
        <p:grpSpPr bwMode="auto">
          <a:xfrm>
            <a:off x="-36513" y="0"/>
            <a:ext cx="527051" cy="6858000"/>
            <a:chOff x="-23" y="0"/>
            <a:chExt cx="332" cy="4320"/>
          </a:xfrm>
        </p:grpSpPr>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9"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7"/>
            <p:cNvSpPr>
              <a:spLocks noChangeArrowheads="1"/>
            </p:cNvSpPr>
            <p:nvPr/>
          </p:nvSpPr>
          <p:spPr bwMode="auto">
            <a:xfrm>
              <a:off x="-23" y="4031"/>
              <a:ext cx="30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FB6E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DFB6E0"/>
                  </a:solidFill>
                  <a:latin typeface="Smudger LET" pitchFamily="2" charset="0"/>
                </a:rPr>
                <a:t>      a </a:t>
              </a:r>
            </a:p>
            <a:p>
              <a:pPr eaLnBrk="1" hangingPunct="1">
                <a:spcBef>
                  <a:spcPct val="0"/>
                </a:spcBef>
                <a:buFontTx/>
                <a:buNone/>
              </a:pPr>
              <a:r>
                <a:rPr lang="fr-FR" altLang="fr-FR" sz="800">
                  <a:solidFill>
                    <a:srgbClr val="DFB6E0"/>
                  </a:solidFill>
                  <a:latin typeface="Smudger LET" pitchFamily="2" charset="0"/>
                </a:rPr>
                <a:t>  fichard</a:t>
              </a:r>
            </a:p>
            <a:p>
              <a:pPr eaLnBrk="1" hangingPunct="1">
                <a:spcBef>
                  <a:spcPct val="0"/>
                </a:spcBef>
                <a:buFontTx/>
                <a:buNone/>
              </a:pPr>
              <a:r>
                <a:rPr lang="fr-FR" altLang="fr-FR" sz="800">
                  <a:solidFill>
                    <a:srgbClr val="DFB6E0"/>
                  </a:solidFill>
                  <a:latin typeface="Smudger LET" pitchFamily="2" charset="0"/>
                </a:rPr>
                <a:t>   carroll</a:t>
              </a:r>
            </a:p>
          </p:txBody>
        </p:sp>
        <p:sp>
          <p:nvSpPr>
            <p:cNvPr id="7" name="Line 8"/>
            <p:cNvSpPr>
              <a:spLocks noChangeShapeType="1"/>
            </p:cNvSpPr>
            <p:nvPr/>
          </p:nvSpPr>
          <p:spPr bwMode="auto">
            <a:xfrm>
              <a:off x="295" y="0"/>
              <a:ext cx="0" cy="4320"/>
            </a:xfrm>
            <a:prstGeom prst="line">
              <a:avLst/>
            </a:prstGeom>
            <a:noFill/>
            <a:ln w="38100">
              <a:solidFill>
                <a:srgbClr val="DFB6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Tree>
    <p:extLst>
      <p:ext uri="{BB962C8B-B14F-4D97-AF65-F5344CB8AC3E}">
        <p14:creationId xmlns:p14="http://schemas.microsoft.com/office/powerpoint/2010/main" val="402557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a:grpSpLocks/>
          </p:cNvGrpSpPr>
          <p:nvPr/>
        </p:nvGrpSpPr>
        <p:grpSpPr bwMode="auto">
          <a:xfrm>
            <a:off x="-36513" y="0"/>
            <a:ext cx="527051" cy="6858000"/>
            <a:chOff x="-23" y="0"/>
            <a:chExt cx="332" cy="4320"/>
          </a:xfrm>
        </p:grpSpPr>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9"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a:spLocks noChangeArrowheads="1"/>
            </p:cNvSpPr>
            <p:nvPr/>
          </p:nvSpPr>
          <p:spPr bwMode="auto">
            <a:xfrm>
              <a:off x="-23" y="4031"/>
              <a:ext cx="30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FB6E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DFB6E0"/>
                  </a:solidFill>
                  <a:latin typeface="Smudger LET" pitchFamily="2" charset="0"/>
                </a:rPr>
                <a:t>      a </a:t>
              </a:r>
            </a:p>
            <a:p>
              <a:pPr eaLnBrk="1" hangingPunct="1">
                <a:spcBef>
                  <a:spcPct val="0"/>
                </a:spcBef>
                <a:buFontTx/>
                <a:buNone/>
              </a:pPr>
              <a:r>
                <a:rPr lang="fr-FR" altLang="fr-FR" sz="800">
                  <a:solidFill>
                    <a:srgbClr val="DFB6E0"/>
                  </a:solidFill>
                  <a:latin typeface="Smudger LET" pitchFamily="2" charset="0"/>
                </a:rPr>
                <a:t>  fichard</a:t>
              </a:r>
            </a:p>
            <a:p>
              <a:pPr eaLnBrk="1" hangingPunct="1">
                <a:spcBef>
                  <a:spcPct val="0"/>
                </a:spcBef>
                <a:buFontTx/>
                <a:buNone/>
              </a:pPr>
              <a:r>
                <a:rPr lang="fr-FR" altLang="fr-FR" sz="800">
                  <a:solidFill>
                    <a:srgbClr val="DFB6E0"/>
                  </a:solidFill>
                  <a:latin typeface="Smudger LET" pitchFamily="2" charset="0"/>
                </a:rPr>
                <a:t>   carroll</a:t>
              </a:r>
            </a:p>
          </p:txBody>
        </p:sp>
        <p:sp>
          <p:nvSpPr>
            <p:cNvPr id="9" name="Line 8"/>
            <p:cNvSpPr>
              <a:spLocks noChangeShapeType="1"/>
            </p:cNvSpPr>
            <p:nvPr/>
          </p:nvSpPr>
          <p:spPr bwMode="auto">
            <a:xfrm>
              <a:off x="295" y="0"/>
              <a:ext cx="0" cy="4320"/>
            </a:xfrm>
            <a:prstGeom prst="line">
              <a:avLst/>
            </a:prstGeom>
            <a:noFill/>
            <a:ln w="38100">
              <a:solidFill>
                <a:srgbClr val="DFB6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10" name="ZoneTexte 9"/>
          <p:cNvSpPr txBox="1"/>
          <p:nvPr/>
        </p:nvSpPr>
        <p:spPr>
          <a:xfrm>
            <a:off x="1170101" y="1099036"/>
            <a:ext cx="2211246" cy="769441"/>
          </a:xfrm>
          <a:prstGeom prst="rect">
            <a:avLst/>
          </a:prstGeom>
          <a:noFill/>
        </p:spPr>
        <p:txBody>
          <a:bodyPr wrap="none" rtlCol="0">
            <a:spAutoFit/>
          </a:bodyPr>
          <a:lstStyle/>
          <a:p>
            <a:r>
              <a:rPr lang="fr-FR" sz="4400" dirty="0">
                <a:latin typeface="Arial Rounded MT Bold" panose="020F0704030504030204" pitchFamily="34" charset="0"/>
              </a:rPr>
              <a:t>La date</a:t>
            </a:r>
          </a:p>
        </p:txBody>
      </p:sp>
      <p:sp>
        <p:nvSpPr>
          <p:cNvPr id="2" name="ZoneTexte 1"/>
          <p:cNvSpPr txBox="1"/>
          <p:nvPr/>
        </p:nvSpPr>
        <p:spPr>
          <a:xfrm>
            <a:off x="1875963" y="3013501"/>
            <a:ext cx="9144876" cy="830997"/>
          </a:xfrm>
          <a:prstGeom prst="rect">
            <a:avLst/>
          </a:prstGeom>
          <a:noFill/>
        </p:spPr>
        <p:txBody>
          <a:bodyPr wrap="none" rtlCol="0">
            <a:spAutoFit/>
          </a:bodyPr>
          <a:lstStyle/>
          <a:p>
            <a:r>
              <a:rPr lang="fr-FR" sz="4800" dirty="0"/>
              <a:t>9  avril : article déposé sur MOODLE</a:t>
            </a:r>
          </a:p>
        </p:txBody>
      </p:sp>
    </p:spTree>
    <p:extLst>
      <p:ext uri="{BB962C8B-B14F-4D97-AF65-F5344CB8AC3E}">
        <p14:creationId xmlns:p14="http://schemas.microsoft.com/office/powerpoint/2010/main" val="2789651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p:cNvGrpSpPr>
            <a:grpSpLocks/>
          </p:cNvGrpSpPr>
          <p:nvPr/>
        </p:nvGrpSpPr>
        <p:grpSpPr bwMode="auto">
          <a:xfrm>
            <a:off x="-36513" y="0"/>
            <a:ext cx="527051" cy="6858000"/>
            <a:chOff x="-23" y="0"/>
            <a:chExt cx="332" cy="4320"/>
          </a:xfrm>
        </p:grpSpPr>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9"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7"/>
            <p:cNvSpPr>
              <a:spLocks noChangeArrowheads="1"/>
            </p:cNvSpPr>
            <p:nvPr/>
          </p:nvSpPr>
          <p:spPr bwMode="auto">
            <a:xfrm>
              <a:off x="-23" y="4031"/>
              <a:ext cx="30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FB6E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DFB6E0"/>
                  </a:solidFill>
                  <a:latin typeface="Smudger LET" pitchFamily="2" charset="0"/>
                </a:rPr>
                <a:t>      a </a:t>
              </a:r>
            </a:p>
            <a:p>
              <a:pPr eaLnBrk="1" hangingPunct="1">
                <a:spcBef>
                  <a:spcPct val="0"/>
                </a:spcBef>
                <a:buFontTx/>
                <a:buNone/>
              </a:pPr>
              <a:r>
                <a:rPr lang="fr-FR" altLang="fr-FR" sz="800">
                  <a:solidFill>
                    <a:srgbClr val="DFB6E0"/>
                  </a:solidFill>
                  <a:latin typeface="Smudger LET" pitchFamily="2" charset="0"/>
                </a:rPr>
                <a:t>  fichard</a:t>
              </a:r>
            </a:p>
            <a:p>
              <a:pPr eaLnBrk="1" hangingPunct="1">
                <a:spcBef>
                  <a:spcPct val="0"/>
                </a:spcBef>
                <a:buFontTx/>
                <a:buNone/>
              </a:pPr>
              <a:r>
                <a:rPr lang="fr-FR" altLang="fr-FR" sz="800">
                  <a:solidFill>
                    <a:srgbClr val="DFB6E0"/>
                  </a:solidFill>
                  <a:latin typeface="Smudger LET" pitchFamily="2" charset="0"/>
                </a:rPr>
                <a:t>   carroll</a:t>
              </a:r>
            </a:p>
          </p:txBody>
        </p:sp>
        <p:sp>
          <p:nvSpPr>
            <p:cNvPr id="7" name="Line 8"/>
            <p:cNvSpPr>
              <a:spLocks noChangeShapeType="1"/>
            </p:cNvSpPr>
            <p:nvPr/>
          </p:nvSpPr>
          <p:spPr bwMode="auto">
            <a:xfrm>
              <a:off x="295" y="0"/>
              <a:ext cx="0" cy="4320"/>
            </a:xfrm>
            <a:prstGeom prst="line">
              <a:avLst/>
            </a:prstGeom>
            <a:noFill/>
            <a:ln w="38100">
              <a:solidFill>
                <a:srgbClr val="DFB6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8" name="ZoneTexte 7"/>
          <p:cNvSpPr txBox="1"/>
          <p:nvPr/>
        </p:nvSpPr>
        <p:spPr>
          <a:xfrm>
            <a:off x="1050926" y="1082129"/>
            <a:ext cx="11255373" cy="4031873"/>
          </a:xfrm>
          <a:prstGeom prst="rect">
            <a:avLst/>
          </a:prstGeom>
          <a:noFill/>
        </p:spPr>
        <p:txBody>
          <a:bodyPr wrap="square" rtlCol="0">
            <a:spAutoFit/>
          </a:bodyPr>
          <a:lstStyle/>
          <a:p>
            <a:r>
              <a:rPr lang="fr-FR" sz="4400" b="1" u="sng" dirty="0">
                <a:solidFill>
                  <a:srgbClr val="FFC000"/>
                </a:solidFill>
              </a:rPr>
              <a:t>Présentation</a:t>
            </a:r>
            <a:r>
              <a:rPr lang="fr-FR" sz="4400" b="1" dirty="0">
                <a:solidFill>
                  <a:srgbClr val="FFC000"/>
                </a:solidFill>
              </a:rPr>
              <a:t>:</a:t>
            </a:r>
          </a:p>
          <a:p>
            <a:endParaRPr lang="fr-FR" sz="4400" b="1" dirty="0">
              <a:solidFill>
                <a:srgbClr val="FFC000"/>
              </a:solidFill>
            </a:endParaRPr>
          </a:p>
          <a:p>
            <a:r>
              <a:rPr lang="fr-FR" sz="2400" b="1" dirty="0"/>
              <a:t>Ne lisez pas vos notes </a:t>
            </a:r>
          </a:p>
          <a:p>
            <a:endParaRPr lang="fr-FR" sz="2400" b="1" dirty="0"/>
          </a:p>
          <a:p>
            <a:r>
              <a:rPr lang="fr-FR" sz="2400" b="1" dirty="0" err="1"/>
              <a:t>Chronometrez</a:t>
            </a:r>
            <a:r>
              <a:rPr lang="fr-FR" sz="2400" b="1" dirty="0"/>
              <a:t> vous: ne pas dépasser le temps imparti</a:t>
            </a:r>
          </a:p>
          <a:p>
            <a:r>
              <a:rPr lang="fr-FR" sz="2400" b="1" dirty="0"/>
              <a:t>	15 minutes avec TER   (15 minutes c’est environ 15 diapos)</a:t>
            </a:r>
          </a:p>
          <a:p>
            <a:r>
              <a:rPr lang="fr-FR" sz="2400" b="1" dirty="0"/>
              <a:t>	10 minutes sans TER (parcours MER)</a:t>
            </a:r>
          </a:p>
          <a:p>
            <a:endParaRPr lang="fr-FR" sz="2400" b="1" dirty="0"/>
          </a:p>
          <a:p>
            <a:r>
              <a:rPr lang="fr-FR" sz="2400" b="1" dirty="0"/>
              <a:t>Relisez vos cours en lien avec le sujet de votre stage</a:t>
            </a:r>
          </a:p>
        </p:txBody>
      </p:sp>
      <p:sp>
        <p:nvSpPr>
          <p:cNvPr id="2" name="ZoneTexte 1"/>
          <p:cNvSpPr txBox="1"/>
          <p:nvPr/>
        </p:nvSpPr>
        <p:spPr>
          <a:xfrm>
            <a:off x="4471416" y="1856232"/>
            <a:ext cx="5386667" cy="369332"/>
          </a:xfrm>
          <a:prstGeom prst="rect">
            <a:avLst/>
          </a:prstGeom>
          <a:noFill/>
        </p:spPr>
        <p:txBody>
          <a:bodyPr wrap="none" rtlCol="0">
            <a:spAutoFit/>
          </a:bodyPr>
          <a:lstStyle/>
          <a:p>
            <a:r>
              <a:rPr lang="fr-FR" b="1" dirty="0">
                <a:solidFill>
                  <a:srgbClr val="FF0000"/>
                </a:solidFill>
              </a:rPr>
              <a:t>Attention consignes spécifiques pour certains parcours</a:t>
            </a:r>
          </a:p>
        </p:txBody>
      </p:sp>
    </p:spTree>
    <p:extLst>
      <p:ext uri="{BB962C8B-B14F-4D97-AF65-F5344CB8AC3E}">
        <p14:creationId xmlns:p14="http://schemas.microsoft.com/office/powerpoint/2010/main" val="1562308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96926" y="168275"/>
            <a:ext cx="10515600" cy="4351338"/>
          </a:xfrm>
        </p:spPr>
        <p:txBody>
          <a:bodyPr>
            <a:normAutofit/>
          </a:bodyPr>
          <a:lstStyle/>
          <a:p>
            <a:pPr marL="0" indent="0">
              <a:buNone/>
            </a:pPr>
            <a:endParaRPr lang="fr-FR" b="1" dirty="0"/>
          </a:p>
          <a:p>
            <a:pPr marL="0" indent="0">
              <a:buNone/>
            </a:pPr>
            <a:r>
              <a:rPr lang="fr-FR" sz="4400" b="1" u="sng" dirty="0">
                <a:solidFill>
                  <a:srgbClr val="FFC000"/>
                </a:solidFill>
              </a:rPr>
              <a:t>Les questions: </a:t>
            </a:r>
          </a:p>
          <a:p>
            <a:pPr marL="0" indent="0">
              <a:buNone/>
            </a:pPr>
            <a:r>
              <a:rPr lang="fr-FR" sz="5100" b="1" dirty="0">
                <a:solidFill>
                  <a:srgbClr val="FFC000"/>
                </a:solidFill>
              </a:rPr>
              <a:t>		</a:t>
            </a:r>
            <a:endParaRPr lang="fr-FR" dirty="0"/>
          </a:p>
          <a:p>
            <a:pPr marL="0" indent="0">
              <a:buNone/>
            </a:pPr>
            <a:endParaRPr lang="fr-FR" dirty="0"/>
          </a:p>
          <a:p>
            <a:pPr marL="0" indent="0">
              <a:buNone/>
            </a:pPr>
            <a:endParaRPr lang="fr-FR" dirty="0"/>
          </a:p>
          <a:p>
            <a:pPr marL="0" indent="0">
              <a:buNone/>
            </a:pPr>
            <a:r>
              <a:rPr lang="fr-FR" dirty="0"/>
              <a:t>. </a:t>
            </a:r>
          </a:p>
        </p:txBody>
      </p:sp>
      <p:grpSp>
        <p:nvGrpSpPr>
          <p:cNvPr id="4" name="Group 5"/>
          <p:cNvGrpSpPr>
            <a:grpSpLocks/>
          </p:cNvGrpSpPr>
          <p:nvPr/>
        </p:nvGrpSpPr>
        <p:grpSpPr bwMode="auto">
          <a:xfrm>
            <a:off x="-36513" y="0"/>
            <a:ext cx="527051" cy="6858000"/>
            <a:chOff x="-23" y="0"/>
            <a:chExt cx="332" cy="4320"/>
          </a:xfrm>
        </p:grpSpPr>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9"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7"/>
            <p:cNvSpPr>
              <a:spLocks noChangeArrowheads="1"/>
            </p:cNvSpPr>
            <p:nvPr/>
          </p:nvSpPr>
          <p:spPr bwMode="auto">
            <a:xfrm>
              <a:off x="-23" y="4031"/>
              <a:ext cx="30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FB6E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DFB6E0"/>
                  </a:solidFill>
                  <a:latin typeface="Smudger LET" pitchFamily="2" charset="0"/>
                </a:rPr>
                <a:t>      a </a:t>
              </a:r>
            </a:p>
            <a:p>
              <a:pPr eaLnBrk="1" hangingPunct="1">
                <a:spcBef>
                  <a:spcPct val="0"/>
                </a:spcBef>
                <a:buFontTx/>
                <a:buNone/>
              </a:pPr>
              <a:r>
                <a:rPr lang="fr-FR" altLang="fr-FR" sz="800">
                  <a:solidFill>
                    <a:srgbClr val="DFB6E0"/>
                  </a:solidFill>
                  <a:latin typeface="Smudger LET" pitchFamily="2" charset="0"/>
                </a:rPr>
                <a:t>  fichard</a:t>
              </a:r>
            </a:p>
            <a:p>
              <a:pPr eaLnBrk="1" hangingPunct="1">
                <a:spcBef>
                  <a:spcPct val="0"/>
                </a:spcBef>
                <a:buFontTx/>
                <a:buNone/>
              </a:pPr>
              <a:r>
                <a:rPr lang="fr-FR" altLang="fr-FR" sz="800">
                  <a:solidFill>
                    <a:srgbClr val="DFB6E0"/>
                  </a:solidFill>
                  <a:latin typeface="Smudger LET" pitchFamily="2" charset="0"/>
                </a:rPr>
                <a:t>   carroll</a:t>
              </a:r>
            </a:p>
          </p:txBody>
        </p:sp>
        <p:sp>
          <p:nvSpPr>
            <p:cNvPr id="7" name="Line 8"/>
            <p:cNvSpPr>
              <a:spLocks noChangeShapeType="1"/>
            </p:cNvSpPr>
            <p:nvPr/>
          </p:nvSpPr>
          <p:spPr bwMode="auto">
            <a:xfrm>
              <a:off x="295" y="0"/>
              <a:ext cx="0" cy="4320"/>
            </a:xfrm>
            <a:prstGeom prst="line">
              <a:avLst/>
            </a:prstGeom>
            <a:noFill/>
            <a:ln w="38100">
              <a:solidFill>
                <a:srgbClr val="DFB6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11" name="ZoneTexte 10"/>
          <p:cNvSpPr txBox="1"/>
          <p:nvPr/>
        </p:nvSpPr>
        <p:spPr>
          <a:xfrm>
            <a:off x="790578" y="1955762"/>
            <a:ext cx="10521948" cy="4524315"/>
          </a:xfrm>
          <a:prstGeom prst="rect">
            <a:avLst/>
          </a:prstGeom>
          <a:noFill/>
          <a:ln>
            <a:solidFill>
              <a:srgbClr val="FF0000"/>
            </a:solidFill>
          </a:ln>
        </p:spPr>
        <p:txBody>
          <a:bodyPr wrap="square" rtlCol="0">
            <a:spAutoFit/>
          </a:bodyPr>
          <a:lstStyle/>
          <a:p>
            <a:pPr algn="just"/>
            <a:r>
              <a:rPr lang="fr-FR" sz="3200" b="1" dirty="0"/>
              <a:t>Pour votre TER et votre rapport de stage:</a:t>
            </a:r>
          </a:p>
          <a:p>
            <a:pPr algn="just"/>
            <a:endParaRPr lang="fr-FR" sz="3200" b="1" dirty="0"/>
          </a:p>
          <a:p>
            <a:pPr algn="just"/>
            <a:r>
              <a:rPr lang="fr-FR" sz="3200" b="1" dirty="0"/>
              <a:t>Vous devez pouvoir expliquer tous les concepts, toutes les méthodes, toutes les figures, les statistiques et pouvoir définir tous les mots scientifiques</a:t>
            </a:r>
          </a:p>
          <a:p>
            <a:pPr algn="just"/>
            <a:endParaRPr lang="fr-FR" sz="3200" b="1" dirty="0"/>
          </a:p>
          <a:p>
            <a:pPr algn="just"/>
            <a:r>
              <a:rPr lang="fr-FR" sz="3200" b="1" dirty="0"/>
              <a:t>Pensez à vérifier que les « contrôles » ont été faits dans les expériences (les vôtres, celles de l’article)</a:t>
            </a:r>
          </a:p>
          <a:p>
            <a:pPr algn="just"/>
            <a:endParaRPr lang="fr-FR" sz="3200" b="1" dirty="0">
              <a:solidFill>
                <a:srgbClr val="FF0000"/>
              </a:solidFill>
            </a:endParaRPr>
          </a:p>
        </p:txBody>
      </p:sp>
    </p:spTree>
    <p:extLst>
      <p:ext uri="{BB962C8B-B14F-4D97-AF65-F5344CB8AC3E}">
        <p14:creationId xmlns:p14="http://schemas.microsoft.com/office/powerpoint/2010/main" val="2660472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58851" y="1253331"/>
            <a:ext cx="10515600" cy="4351338"/>
          </a:xfrm>
        </p:spPr>
        <p:txBody>
          <a:bodyPr>
            <a:normAutofit lnSpcReduction="10000"/>
          </a:bodyPr>
          <a:lstStyle/>
          <a:p>
            <a:r>
              <a:rPr lang="fr-FR" dirty="0"/>
              <a:t>Si stage  confidentiel:</a:t>
            </a:r>
          </a:p>
          <a:p>
            <a:endParaRPr lang="fr-FR" dirty="0"/>
          </a:p>
          <a:p>
            <a:pPr marL="0" indent="0">
              <a:buNone/>
            </a:pPr>
            <a:r>
              <a:rPr lang="fr-FR" dirty="0"/>
              <a:t>   Mettre la mention « confidentiel » sur le rapport</a:t>
            </a:r>
          </a:p>
          <a:p>
            <a:pPr marL="0" indent="0">
              <a:buNone/>
            </a:pPr>
            <a:r>
              <a:rPr lang="fr-FR" dirty="0"/>
              <a:t>   Apportez la clause de confidentialité en 10 exemplaires le jour J</a:t>
            </a:r>
          </a:p>
          <a:p>
            <a:pPr marL="0" indent="0">
              <a:buNone/>
            </a:pPr>
            <a:endParaRPr lang="fr-FR" dirty="0"/>
          </a:p>
          <a:p>
            <a:r>
              <a:rPr lang="fr-FR" dirty="0"/>
              <a:t>Langues:</a:t>
            </a:r>
          </a:p>
          <a:p>
            <a:pPr marL="0" indent="0">
              <a:buNone/>
            </a:pPr>
            <a:endParaRPr lang="fr-FR" dirty="0"/>
          </a:p>
          <a:p>
            <a:pPr marL="0" indent="0">
              <a:buNone/>
            </a:pPr>
            <a:r>
              <a:rPr lang="fr-FR" dirty="0"/>
              <a:t>Si cela est justifié, vous pouvez rendre votre rapport en anglais </a:t>
            </a:r>
          </a:p>
          <a:p>
            <a:pPr marL="0" indent="0">
              <a:buNone/>
            </a:pPr>
            <a:r>
              <a:rPr lang="fr-FR" dirty="0"/>
              <a:t>et/ou soutenir en anglais.</a:t>
            </a:r>
          </a:p>
        </p:txBody>
      </p:sp>
      <p:grpSp>
        <p:nvGrpSpPr>
          <p:cNvPr id="4" name="Group 5"/>
          <p:cNvGrpSpPr>
            <a:grpSpLocks/>
          </p:cNvGrpSpPr>
          <p:nvPr/>
        </p:nvGrpSpPr>
        <p:grpSpPr bwMode="auto">
          <a:xfrm>
            <a:off x="-36513" y="0"/>
            <a:ext cx="527051" cy="6858000"/>
            <a:chOff x="-23" y="0"/>
            <a:chExt cx="332" cy="4320"/>
          </a:xfrm>
        </p:grpSpPr>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9"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7"/>
            <p:cNvSpPr>
              <a:spLocks noChangeArrowheads="1"/>
            </p:cNvSpPr>
            <p:nvPr/>
          </p:nvSpPr>
          <p:spPr bwMode="auto">
            <a:xfrm>
              <a:off x="-23" y="4031"/>
              <a:ext cx="30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FB6E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DFB6E0"/>
                  </a:solidFill>
                  <a:latin typeface="Smudger LET" pitchFamily="2" charset="0"/>
                </a:rPr>
                <a:t>      a </a:t>
              </a:r>
            </a:p>
            <a:p>
              <a:pPr eaLnBrk="1" hangingPunct="1">
                <a:spcBef>
                  <a:spcPct val="0"/>
                </a:spcBef>
                <a:buFontTx/>
                <a:buNone/>
              </a:pPr>
              <a:r>
                <a:rPr lang="fr-FR" altLang="fr-FR" sz="800">
                  <a:solidFill>
                    <a:srgbClr val="DFB6E0"/>
                  </a:solidFill>
                  <a:latin typeface="Smudger LET" pitchFamily="2" charset="0"/>
                </a:rPr>
                <a:t>  fichard</a:t>
              </a:r>
            </a:p>
            <a:p>
              <a:pPr eaLnBrk="1" hangingPunct="1">
                <a:spcBef>
                  <a:spcPct val="0"/>
                </a:spcBef>
                <a:buFontTx/>
                <a:buNone/>
              </a:pPr>
              <a:r>
                <a:rPr lang="fr-FR" altLang="fr-FR" sz="800">
                  <a:solidFill>
                    <a:srgbClr val="DFB6E0"/>
                  </a:solidFill>
                  <a:latin typeface="Smudger LET" pitchFamily="2" charset="0"/>
                </a:rPr>
                <a:t>   carroll</a:t>
              </a:r>
            </a:p>
          </p:txBody>
        </p:sp>
        <p:sp>
          <p:nvSpPr>
            <p:cNvPr id="7" name="Line 8"/>
            <p:cNvSpPr>
              <a:spLocks noChangeShapeType="1"/>
            </p:cNvSpPr>
            <p:nvPr/>
          </p:nvSpPr>
          <p:spPr bwMode="auto">
            <a:xfrm>
              <a:off x="295" y="0"/>
              <a:ext cx="0" cy="4320"/>
            </a:xfrm>
            <a:prstGeom prst="line">
              <a:avLst/>
            </a:prstGeom>
            <a:noFill/>
            <a:ln w="38100">
              <a:solidFill>
                <a:srgbClr val="DFB6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Tree>
    <p:extLst>
      <p:ext uri="{BB962C8B-B14F-4D97-AF65-F5344CB8AC3E}">
        <p14:creationId xmlns:p14="http://schemas.microsoft.com/office/powerpoint/2010/main" val="2164363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a:grpSpLocks/>
          </p:cNvGrpSpPr>
          <p:nvPr/>
        </p:nvGrpSpPr>
        <p:grpSpPr bwMode="auto">
          <a:xfrm>
            <a:off x="-36513" y="0"/>
            <a:ext cx="527051" cy="6858000"/>
            <a:chOff x="-23" y="0"/>
            <a:chExt cx="332" cy="4320"/>
          </a:xfrm>
        </p:grpSpPr>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9"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7"/>
            <p:cNvSpPr>
              <a:spLocks noChangeArrowheads="1"/>
            </p:cNvSpPr>
            <p:nvPr/>
          </p:nvSpPr>
          <p:spPr bwMode="auto">
            <a:xfrm>
              <a:off x="-23" y="4031"/>
              <a:ext cx="30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FB6E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DFB6E0"/>
                  </a:solidFill>
                  <a:latin typeface="Smudger LET" pitchFamily="2" charset="0"/>
                </a:rPr>
                <a:t>      a </a:t>
              </a:r>
            </a:p>
            <a:p>
              <a:pPr eaLnBrk="1" hangingPunct="1">
                <a:spcBef>
                  <a:spcPct val="0"/>
                </a:spcBef>
                <a:buFontTx/>
                <a:buNone/>
              </a:pPr>
              <a:r>
                <a:rPr lang="fr-FR" altLang="fr-FR" sz="800">
                  <a:solidFill>
                    <a:srgbClr val="DFB6E0"/>
                  </a:solidFill>
                  <a:latin typeface="Smudger LET" pitchFamily="2" charset="0"/>
                </a:rPr>
                <a:t>  fichard</a:t>
              </a:r>
            </a:p>
            <a:p>
              <a:pPr eaLnBrk="1" hangingPunct="1">
                <a:spcBef>
                  <a:spcPct val="0"/>
                </a:spcBef>
                <a:buFontTx/>
                <a:buNone/>
              </a:pPr>
              <a:r>
                <a:rPr lang="fr-FR" altLang="fr-FR" sz="800">
                  <a:solidFill>
                    <a:srgbClr val="DFB6E0"/>
                  </a:solidFill>
                  <a:latin typeface="Smudger LET" pitchFamily="2" charset="0"/>
                </a:rPr>
                <a:t>   carroll</a:t>
              </a:r>
            </a:p>
          </p:txBody>
        </p:sp>
        <p:sp>
          <p:nvSpPr>
            <p:cNvPr id="8" name="Line 8"/>
            <p:cNvSpPr>
              <a:spLocks noChangeShapeType="1"/>
            </p:cNvSpPr>
            <p:nvPr/>
          </p:nvSpPr>
          <p:spPr bwMode="auto">
            <a:xfrm>
              <a:off x="295" y="0"/>
              <a:ext cx="0" cy="4320"/>
            </a:xfrm>
            <a:prstGeom prst="line">
              <a:avLst/>
            </a:prstGeom>
            <a:noFill/>
            <a:ln w="38100">
              <a:solidFill>
                <a:srgbClr val="DFB6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9" name="ZoneTexte 8"/>
          <p:cNvSpPr txBox="1"/>
          <p:nvPr/>
        </p:nvSpPr>
        <p:spPr>
          <a:xfrm>
            <a:off x="1170101" y="1099036"/>
            <a:ext cx="4120039" cy="769441"/>
          </a:xfrm>
          <a:prstGeom prst="rect">
            <a:avLst/>
          </a:prstGeom>
          <a:noFill/>
        </p:spPr>
        <p:txBody>
          <a:bodyPr wrap="none" rtlCol="0">
            <a:spAutoFit/>
          </a:bodyPr>
          <a:lstStyle/>
          <a:p>
            <a:r>
              <a:rPr lang="fr-FR" sz="4400" dirty="0">
                <a:latin typeface="Arial Rounded MT Bold" panose="020F0704030504030204" pitchFamily="34" charset="0"/>
              </a:rPr>
              <a:t>Les consignes</a:t>
            </a:r>
          </a:p>
        </p:txBody>
      </p:sp>
      <p:sp>
        <p:nvSpPr>
          <p:cNvPr id="10" name="Rectangle 9"/>
          <p:cNvSpPr/>
          <p:nvPr/>
        </p:nvSpPr>
        <p:spPr>
          <a:xfrm>
            <a:off x="2242140" y="2924086"/>
            <a:ext cx="8082960" cy="1569660"/>
          </a:xfrm>
          <a:prstGeom prst="rect">
            <a:avLst/>
          </a:prstGeom>
        </p:spPr>
        <p:txBody>
          <a:bodyPr wrap="square">
            <a:spAutoFit/>
          </a:bodyPr>
          <a:lstStyle/>
          <a:p>
            <a:pPr algn="just">
              <a:spcAft>
                <a:spcPts val="0"/>
              </a:spcAft>
            </a:pPr>
            <a:r>
              <a:rPr lang="fr-FR"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L’article de TER doit obligatoirement être un </a:t>
            </a:r>
            <a:r>
              <a:rPr lang="fr-FR" sz="2400"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article original</a:t>
            </a:r>
            <a:r>
              <a:rPr lang="fr-FR"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c'est-à-dire avec une introduction, un matériel et méthode, des résultats, une discussion. Il ne doit </a:t>
            </a:r>
            <a:r>
              <a:rPr lang="fr-FR" sz="2400"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pas s’agir d’un article de revue</a:t>
            </a:r>
            <a:r>
              <a:rPr lang="fr-FR"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2400" dirty="0">
              <a:solidFill>
                <a:srgbClr val="000000"/>
              </a:solidFill>
              <a:effectLst/>
              <a:latin typeface="Calibri" panose="020F0502020204030204" pitchFamily="34" charset="0"/>
              <a:ea typeface="Calibri" panose="020F0502020204030204" pitchFamily="34" charset="0"/>
            </a:endParaRPr>
          </a:p>
        </p:txBody>
      </p:sp>
      <p:sp>
        <p:nvSpPr>
          <p:cNvPr id="11" name="ZoneTexte 10"/>
          <p:cNvSpPr txBox="1"/>
          <p:nvPr/>
        </p:nvSpPr>
        <p:spPr>
          <a:xfrm>
            <a:off x="3556590" y="5019675"/>
            <a:ext cx="5703356" cy="769441"/>
          </a:xfrm>
          <a:prstGeom prst="rect">
            <a:avLst/>
          </a:prstGeom>
          <a:noFill/>
        </p:spPr>
        <p:txBody>
          <a:bodyPr wrap="none" rtlCol="0">
            <a:spAutoFit/>
          </a:bodyPr>
          <a:lstStyle/>
          <a:p>
            <a:r>
              <a:rPr lang="fr-FR" sz="3200" b="1" dirty="0">
                <a:solidFill>
                  <a:srgbClr val="FFC000"/>
                </a:solidFill>
              </a:rPr>
              <a:t>  </a:t>
            </a:r>
            <a:r>
              <a:rPr lang="fr-FR" sz="4400" b="1" dirty="0">
                <a:solidFill>
                  <a:srgbClr val="FFC000"/>
                </a:solidFill>
              </a:rPr>
              <a:t>En anglais uniquement</a:t>
            </a:r>
          </a:p>
        </p:txBody>
      </p:sp>
      <p:sp>
        <p:nvSpPr>
          <p:cNvPr id="12" name="Étoile à 5 branches 11"/>
          <p:cNvSpPr/>
          <p:nvPr/>
        </p:nvSpPr>
        <p:spPr>
          <a:xfrm>
            <a:off x="3065055" y="5154885"/>
            <a:ext cx="491535" cy="49902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17638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176337" y="1553521"/>
            <a:ext cx="7186613" cy="1427804"/>
          </a:xfrm>
          <a:prstGeom prst="rect">
            <a:avLst/>
          </a:prstGeom>
        </p:spPr>
      </p:pic>
      <p:pic>
        <p:nvPicPr>
          <p:cNvPr id="5" name="Image 4"/>
          <p:cNvPicPr>
            <a:picLocks noChangeAspect="1"/>
          </p:cNvPicPr>
          <p:nvPr/>
        </p:nvPicPr>
        <p:blipFill>
          <a:blip r:embed="rId3"/>
          <a:stretch>
            <a:fillRect/>
          </a:stretch>
        </p:blipFill>
        <p:spPr>
          <a:xfrm>
            <a:off x="2829287" y="3245189"/>
            <a:ext cx="5990863" cy="3612811"/>
          </a:xfrm>
          <a:prstGeom prst="rect">
            <a:avLst/>
          </a:prstGeom>
        </p:spPr>
      </p:pic>
      <p:grpSp>
        <p:nvGrpSpPr>
          <p:cNvPr id="6" name="Group 5"/>
          <p:cNvGrpSpPr>
            <a:grpSpLocks/>
          </p:cNvGrpSpPr>
          <p:nvPr/>
        </p:nvGrpSpPr>
        <p:grpSpPr bwMode="auto">
          <a:xfrm>
            <a:off x="-36513" y="0"/>
            <a:ext cx="527051" cy="6858000"/>
            <a:chOff x="-23" y="0"/>
            <a:chExt cx="332" cy="4320"/>
          </a:xfrm>
        </p:grpSpPr>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09"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a:spLocks noChangeArrowheads="1"/>
            </p:cNvSpPr>
            <p:nvPr/>
          </p:nvSpPr>
          <p:spPr bwMode="auto">
            <a:xfrm>
              <a:off x="-23" y="4031"/>
              <a:ext cx="30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FB6E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DFB6E0"/>
                  </a:solidFill>
                  <a:latin typeface="Smudger LET" pitchFamily="2" charset="0"/>
                </a:rPr>
                <a:t>      a </a:t>
              </a:r>
            </a:p>
            <a:p>
              <a:pPr eaLnBrk="1" hangingPunct="1">
                <a:spcBef>
                  <a:spcPct val="0"/>
                </a:spcBef>
                <a:buFontTx/>
                <a:buNone/>
              </a:pPr>
              <a:r>
                <a:rPr lang="fr-FR" altLang="fr-FR" sz="800">
                  <a:solidFill>
                    <a:srgbClr val="DFB6E0"/>
                  </a:solidFill>
                  <a:latin typeface="Smudger LET" pitchFamily="2" charset="0"/>
                </a:rPr>
                <a:t>  fichard</a:t>
              </a:r>
            </a:p>
            <a:p>
              <a:pPr eaLnBrk="1" hangingPunct="1">
                <a:spcBef>
                  <a:spcPct val="0"/>
                </a:spcBef>
                <a:buFontTx/>
                <a:buNone/>
              </a:pPr>
              <a:r>
                <a:rPr lang="fr-FR" altLang="fr-FR" sz="800">
                  <a:solidFill>
                    <a:srgbClr val="DFB6E0"/>
                  </a:solidFill>
                  <a:latin typeface="Smudger LET" pitchFamily="2" charset="0"/>
                </a:rPr>
                <a:t>   carroll</a:t>
              </a:r>
            </a:p>
          </p:txBody>
        </p:sp>
        <p:sp>
          <p:nvSpPr>
            <p:cNvPr id="9" name="Line 8"/>
            <p:cNvSpPr>
              <a:spLocks noChangeShapeType="1"/>
            </p:cNvSpPr>
            <p:nvPr/>
          </p:nvSpPr>
          <p:spPr bwMode="auto">
            <a:xfrm>
              <a:off x="295" y="0"/>
              <a:ext cx="0" cy="4320"/>
            </a:xfrm>
            <a:prstGeom prst="line">
              <a:avLst/>
            </a:prstGeom>
            <a:noFill/>
            <a:ln w="38100">
              <a:solidFill>
                <a:srgbClr val="DFB6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10" name="ZoneTexte 9"/>
          <p:cNvSpPr txBox="1"/>
          <p:nvPr/>
        </p:nvSpPr>
        <p:spPr>
          <a:xfrm>
            <a:off x="936627" y="558824"/>
            <a:ext cx="7829964" cy="769441"/>
          </a:xfrm>
          <a:prstGeom prst="rect">
            <a:avLst/>
          </a:prstGeom>
          <a:noFill/>
        </p:spPr>
        <p:txBody>
          <a:bodyPr wrap="none" rtlCol="0">
            <a:spAutoFit/>
          </a:bodyPr>
          <a:lstStyle/>
          <a:p>
            <a:r>
              <a:rPr lang="fr-FR" sz="2800" b="1" dirty="0"/>
              <a:t>Un article original (matériel et méthodes, résultats)</a:t>
            </a:r>
          </a:p>
          <a:p>
            <a:r>
              <a:rPr lang="fr-FR" sz="1600" b="1" dirty="0"/>
              <a:t>Les rubriques peuvent être mélangés par exemple méthodes et résultats)</a:t>
            </a:r>
          </a:p>
        </p:txBody>
      </p:sp>
      <p:cxnSp>
        <p:nvCxnSpPr>
          <p:cNvPr id="12" name="Connecteur droit avec flèche 11"/>
          <p:cNvCxnSpPr/>
          <p:nvPr/>
        </p:nvCxnSpPr>
        <p:spPr>
          <a:xfrm flipH="1">
            <a:off x="3410739" y="2981325"/>
            <a:ext cx="6476211" cy="180022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H="1">
            <a:off x="3410739" y="3695700"/>
            <a:ext cx="6476211" cy="180022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2596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609850" y="2114550"/>
            <a:ext cx="184731" cy="369332"/>
          </a:xfrm>
          <a:prstGeom prst="rect">
            <a:avLst/>
          </a:prstGeom>
          <a:noFill/>
        </p:spPr>
        <p:txBody>
          <a:bodyPr wrap="none" rtlCol="0">
            <a:spAutoFit/>
          </a:bodyPr>
          <a:lstStyle/>
          <a:p>
            <a:endParaRPr lang="fr-FR" dirty="0"/>
          </a:p>
        </p:txBody>
      </p:sp>
      <p:pic>
        <p:nvPicPr>
          <p:cNvPr id="5" name="Image 4"/>
          <p:cNvPicPr>
            <a:picLocks noChangeAspect="1"/>
          </p:cNvPicPr>
          <p:nvPr/>
        </p:nvPicPr>
        <p:blipFill>
          <a:blip r:embed="rId2"/>
          <a:stretch>
            <a:fillRect/>
          </a:stretch>
        </p:blipFill>
        <p:spPr>
          <a:xfrm>
            <a:off x="1176337" y="2200275"/>
            <a:ext cx="9820275" cy="1866900"/>
          </a:xfrm>
          <a:prstGeom prst="rect">
            <a:avLst/>
          </a:prstGeom>
        </p:spPr>
      </p:pic>
      <p:pic>
        <p:nvPicPr>
          <p:cNvPr id="6" name="Image 5"/>
          <p:cNvPicPr>
            <a:picLocks noChangeAspect="1"/>
          </p:cNvPicPr>
          <p:nvPr/>
        </p:nvPicPr>
        <p:blipFill>
          <a:blip r:embed="rId3"/>
          <a:stretch>
            <a:fillRect/>
          </a:stretch>
        </p:blipFill>
        <p:spPr>
          <a:xfrm>
            <a:off x="1004887" y="4217432"/>
            <a:ext cx="9153525" cy="1647825"/>
          </a:xfrm>
          <a:prstGeom prst="rect">
            <a:avLst/>
          </a:prstGeom>
        </p:spPr>
      </p:pic>
      <p:grpSp>
        <p:nvGrpSpPr>
          <p:cNvPr id="7" name="Group 5"/>
          <p:cNvGrpSpPr>
            <a:grpSpLocks/>
          </p:cNvGrpSpPr>
          <p:nvPr/>
        </p:nvGrpSpPr>
        <p:grpSpPr bwMode="auto">
          <a:xfrm>
            <a:off x="-36513" y="0"/>
            <a:ext cx="527051" cy="6858000"/>
            <a:chOff x="-23" y="0"/>
            <a:chExt cx="332" cy="4320"/>
          </a:xfrm>
        </p:grpSpPr>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09"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7"/>
            <p:cNvSpPr>
              <a:spLocks noChangeArrowheads="1"/>
            </p:cNvSpPr>
            <p:nvPr/>
          </p:nvSpPr>
          <p:spPr bwMode="auto">
            <a:xfrm>
              <a:off x="-23" y="4031"/>
              <a:ext cx="30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FB6E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DFB6E0"/>
                  </a:solidFill>
                  <a:latin typeface="Smudger LET" pitchFamily="2" charset="0"/>
                </a:rPr>
                <a:t>      a </a:t>
              </a:r>
            </a:p>
            <a:p>
              <a:pPr eaLnBrk="1" hangingPunct="1">
                <a:spcBef>
                  <a:spcPct val="0"/>
                </a:spcBef>
                <a:buFontTx/>
                <a:buNone/>
              </a:pPr>
              <a:r>
                <a:rPr lang="fr-FR" altLang="fr-FR" sz="800">
                  <a:solidFill>
                    <a:srgbClr val="DFB6E0"/>
                  </a:solidFill>
                  <a:latin typeface="Smudger LET" pitchFamily="2" charset="0"/>
                </a:rPr>
                <a:t>  fichard</a:t>
              </a:r>
            </a:p>
            <a:p>
              <a:pPr eaLnBrk="1" hangingPunct="1">
                <a:spcBef>
                  <a:spcPct val="0"/>
                </a:spcBef>
                <a:buFontTx/>
                <a:buNone/>
              </a:pPr>
              <a:r>
                <a:rPr lang="fr-FR" altLang="fr-FR" sz="800">
                  <a:solidFill>
                    <a:srgbClr val="DFB6E0"/>
                  </a:solidFill>
                  <a:latin typeface="Smudger LET" pitchFamily="2" charset="0"/>
                </a:rPr>
                <a:t>   carroll</a:t>
              </a:r>
            </a:p>
          </p:txBody>
        </p:sp>
        <p:sp>
          <p:nvSpPr>
            <p:cNvPr id="10" name="Line 8"/>
            <p:cNvSpPr>
              <a:spLocks noChangeShapeType="1"/>
            </p:cNvSpPr>
            <p:nvPr/>
          </p:nvSpPr>
          <p:spPr bwMode="auto">
            <a:xfrm>
              <a:off x="295" y="0"/>
              <a:ext cx="0" cy="4320"/>
            </a:xfrm>
            <a:prstGeom prst="line">
              <a:avLst/>
            </a:prstGeom>
            <a:noFill/>
            <a:ln w="38100">
              <a:solidFill>
                <a:srgbClr val="DFB6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12" name="Rectangle 11"/>
          <p:cNvSpPr/>
          <p:nvPr/>
        </p:nvSpPr>
        <p:spPr>
          <a:xfrm>
            <a:off x="1282595" y="686783"/>
            <a:ext cx="3016210" cy="523220"/>
          </a:xfrm>
          <a:prstGeom prst="rect">
            <a:avLst/>
          </a:prstGeom>
        </p:spPr>
        <p:txBody>
          <a:bodyPr wrap="none">
            <a:spAutoFit/>
          </a:bodyPr>
          <a:lstStyle/>
          <a:p>
            <a:pPr lvl="0"/>
            <a:r>
              <a:rPr lang="fr-FR" sz="2800" b="1" dirty="0">
                <a:solidFill>
                  <a:prstClr val="black"/>
                </a:solidFill>
              </a:rPr>
              <a:t>Un article de revue</a:t>
            </a:r>
          </a:p>
        </p:txBody>
      </p:sp>
      <p:cxnSp>
        <p:nvCxnSpPr>
          <p:cNvPr id="15" name="Connecteur droit avec flèche 14"/>
          <p:cNvCxnSpPr/>
          <p:nvPr/>
        </p:nvCxnSpPr>
        <p:spPr>
          <a:xfrm flipH="1">
            <a:off x="2991639" y="1514475"/>
            <a:ext cx="6476211" cy="180022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3025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58851" y="952260"/>
            <a:ext cx="7086601" cy="5262979"/>
          </a:xfrm>
          <a:prstGeom prst="rect">
            <a:avLst/>
          </a:prstGeom>
        </p:spPr>
        <p:txBody>
          <a:bodyPr wrap="square">
            <a:spAutoFit/>
          </a:bodyPr>
          <a:lstStyle/>
          <a:p>
            <a:pPr algn="just">
              <a:spcAft>
                <a:spcPts val="0"/>
              </a:spcAft>
            </a:pPr>
            <a:r>
              <a:rPr lang="fr-FR" sz="2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L’article peut porter sur un sujet très proche de votre projet ou sur un sujet plus éloigné mais en relation avec votre projet (par exemple même approche méthodologique sur un sujet différent).</a:t>
            </a:r>
          </a:p>
          <a:p>
            <a:pPr algn="just">
              <a:spcAft>
                <a:spcPts val="0"/>
              </a:spcAft>
            </a:pPr>
            <a:endParaRPr lang="fr-FR" sz="28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endParaRPr lang="fr-FR" sz="2800" b="1" dirty="0">
              <a:solidFill>
                <a:srgbClr val="000000"/>
              </a:solidFill>
              <a:effectLst/>
              <a:latin typeface="Calibri" panose="020F0502020204030204" pitchFamily="34" charset="0"/>
              <a:ea typeface="Calibri" panose="020F0502020204030204" pitchFamily="34" charset="0"/>
            </a:endParaRPr>
          </a:p>
          <a:p>
            <a:pPr algn="just">
              <a:spcAft>
                <a:spcPts val="0"/>
              </a:spcAft>
            </a:pPr>
            <a:r>
              <a:rPr lang="fr-FR" sz="2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2800" b="1" dirty="0">
              <a:solidFill>
                <a:srgbClr val="000000"/>
              </a:solidFill>
              <a:effectLst/>
              <a:latin typeface="Calibri" panose="020F0502020204030204" pitchFamily="34" charset="0"/>
              <a:ea typeface="Calibri" panose="020F0502020204030204" pitchFamily="34" charset="0"/>
            </a:endParaRPr>
          </a:p>
          <a:p>
            <a:pPr algn="just">
              <a:spcAft>
                <a:spcPts val="0"/>
              </a:spcAft>
            </a:pPr>
            <a:r>
              <a:rPr lang="fr-FR" sz="2800" b="1" dirty="0">
                <a:effectLst/>
                <a:latin typeface="Calibri" panose="020F0502020204030204" pitchFamily="34" charset="0"/>
                <a:ea typeface="Times New Roman" panose="02020603050405020304" pitchFamily="18" charset="0"/>
                <a:cs typeface="Times" panose="02020603050405020304" pitchFamily="18" charset="0"/>
              </a:rPr>
              <a:t>Il est hautement recommandé de prendre un article qui n’émane pas du laboratoire où vous effectuez votre travail de stage et qui soit plutôt récent (&gt;2015)</a:t>
            </a:r>
            <a:endParaRPr lang="fr-FR" sz="2800" b="1" dirty="0">
              <a:effectLst/>
              <a:latin typeface="Times" panose="02020603050405020304" pitchFamily="18" charset="0"/>
              <a:ea typeface="Times New Roman" panose="02020603050405020304" pitchFamily="18" charset="0"/>
            </a:endParaRPr>
          </a:p>
        </p:txBody>
      </p:sp>
      <p:grpSp>
        <p:nvGrpSpPr>
          <p:cNvPr id="5" name="Group 5"/>
          <p:cNvGrpSpPr>
            <a:grpSpLocks/>
          </p:cNvGrpSpPr>
          <p:nvPr/>
        </p:nvGrpSpPr>
        <p:grpSpPr bwMode="auto">
          <a:xfrm>
            <a:off x="-36513" y="0"/>
            <a:ext cx="527051" cy="6858000"/>
            <a:chOff x="-23" y="0"/>
            <a:chExt cx="332" cy="4320"/>
          </a:xfrm>
        </p:grpSpPr>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9"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7"/>
            <p:cNvSpPr>
              <a:spLocks noChangeArrowheads="1"/>
            </p:cNvSpPr>
            <p:nvPr/>
          </p:nvSpPr>
          <p:spPr bwMode="auto">
            <a:xfrm>
              <a:off x="-23" y="4031"/>
              <a:ext cx="30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FB6E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DFB6E0"/>
                  </a:solidFill>
                  <a:latin typeface="Smudger LET" pitchFamily="2" charset="0"/>
                </a:rPr>
                <a:t>      a </a:t>
              </a:r>
            </a:p>
            <a:p>
              <a:pPr eaLnBrk="1" hangingPunct="1">
                <a:spcBef>
                  <a:spcPct val="0"/>
                </a:spcBef>
                <a:buFontTx/>
                <a:buNone/>
              </a:pPr>
              <a:r>
                <a:rPr lang="fr-FR" altLang="fr-FR" sz="800">
                  <a:solidFill>
                    <a:srgbClr val="DFB6E0"/>
                  </a:solidFill>
                  <a:latin typeface="Smudger LET" pitchFamily="2" charset="0"/>
                </a:rPr>
                <a:t>  fichard</a:t>
              </a:r>
            </a:p>
            <a:p>
              <a:pPr eaLnBrk="1" hangingPunct="1">
                <a:spcBef>
                  <a:spcPct val="0"/>
                </a:spcBef>
                <a:buFontTx/>
                <a:buNone/>
              </a:pPr>
              <a:r>
                <a:rPr lang="fr-FR" altLang="fr-FR" sz="800">
                  <a:solidFill>
                    <a:srgbClr val="DFB6E0"/>
                  </a:solidFill>
                  <a:latin typeface="Smudger LET" pitchFamily="2" charset="0"/>
                </a:rPr>
                <a:t>   carroll</a:t>
              </a:r>
            </a:p>
          </p:txBody>
        </p:sp>
        <p:sp>
          <p:nvSpPr>
            <p:cNvPr id="8" name="Line 8"/>
            <p:cNvSpPr>
              <a:spLocks noChangeShapeType="1"/>
            </p:cNvSpPr>
            <p:nvPr/>
          </p:nvSpPr>
          <p:spPr bwMode="auto">
            <a:xfrm>
              <a:off x="295" y="0"/>
              <a:ext cx="0" cy="4320"/>
            </a:xfrm>
            <a:prstGeom prst="line">
              <a:avLst/>
            </a:prstGeom>
            <a:noFill/>
            <a:ln w="38100">
              <a:solidFill>
                <a:srgbClr val="DFB6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cxnSp>
        <p:nvCxnSpPr>
          <p:cNvPr id="11" name="Connecteur droit avec flèche 10"/>
          <p:cNvCxnSpPr/>
          <p:nvPr/>
        </p:nvCxnSpPr>
        <p:spPr>
          <a:xfrm flipH="1">
            <a:off x="8258175" y="2038350"/>
            <a:ext cx="695325"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9410700" y="952260"/>
            <a:ext cx="2590800" cy="2400657"/>
          </a:xfrm>
          <a:prstGeom prst="rect">
            <a:avLst/>
          </a:prstGeom>
          <a:noFill/>
          <a:ln>
            <a:solidFill>
              <a:srgbClr val="FF0000"/>
            </a:solidFill>
          </a:ln>
        </p:spPr>
        <p:txBody>
          <a:bodyPr wrap="square" rtlCol="0">
            <a:spAutoFit/>
          </a:bodyPr>
          <a:lstStyle/>
          <a:p>
            <a:pPr algn="ctr"/>
            <a:r>
              <a:rPr lang="fr-FR" sz="3200" b="1" dirty="0">
                <a:solidFill>
                  <a:srgbClr val="FF0000"/>
                </a:solidFill>
              </a:rPr>
              <a:t>Pouvoir justifier votre choix</a:t>
            </a:r>
          </a:p>
          <a:p>
            <a:pPr algn="ctr"/>
            <a:r>
              <a:rPr lang="fr-FR" b="1" dirty="0">
                <a:solidFill>
                  <a:srgbClr val="FF0000"/>
                </a:solidFill>
              </a:rPr>
              <a:t>pourquoi cet article et pas un autre, pourquoi cet article est intéressant</a:t>
            </a:r>
          </a:p>
        </p:txBody>
      </p:sp>
      <p:cxnSp>
        <p:nvCxnSpPr>
          <p:cNvPr id="18" name="Connecteur droit 17"/>
          <p:cNvCxnSpPr/>
          <p:nvPr/>
        </p:nvCxnSpPr>
        <p:spPr>
          <a:xfrm>
            <a:off x="958851" y="5786377"/>
            <a:ext cx="42481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1058863" y="6190682"/>
            <a:ext cx="40481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9124950" y="3590416"/>
            <a:ext cx="2876550" cy="1569660"/>
          </a:xfrm>
          <a:prstGeom prst="rect">
            <a:avLst/>
          </a:prstGeom>
          <a:noFill/>
          <a:ln>
            <a:solidFill>
              <a:srgbClr val="FF0000"/>
            </a:solidFill>
          </a:ln>
        </p:spPr>
        <p:txBody>
          <a:bodyPr wrap="square" rtlCol="0">
            <a:spAutoFit/>
          </a:bodyPr>
          <a:lstStyle/>
          <a:p>
            <a:r>
              <a:rPr lang="fr-FR" sz="3200" b="1" dirty="0">
                <a:solidFill>
                  <a:srgbClr val="FF0000"/>
                </a:solidFill>
              </a:rPr>
              <a:t>Pas UM, pas UM1, pas UM2</a:t>
            </a:r>
          </a:p>
          <a:p>
            <a:r>
              <a:rPr lang="fr-FR" sz="3200" b="1" dirty="0">
                <a:solidFill>
                  <a:srgbClr val="FF0000"/>
                </a:solidFill>
              </a:rPr>
              <a:t>Pas du labo</a:t>
            </a:r>
          </a:p>
        </p:txBody>
      </p:sp>
      <p:sp>
        <p:nvSpPr>
          <p:cNvPr id="23" name="ZoneTexte 22"/>
          <p:cNvSpPr txBox="1"/>
          <p:nvPr/>
        </p:nvSpPr>
        <p:spPr>
          <a:xfrm>
            <a:off x="8601075" y="5551389"/>
            <a:ext cx="3400425" cy="1077218"/>
          </a:xfrm>
          <a:prstGeom prst="rect">
            <a:avLst/>
          </a:prstGeom>
          <a:noFill/>
          <a:ln>
            <a:solidFill>
              <a:srgbClr val="FF0000"/>
            </a:solidFill>
          </a:ln>
        </p:spPr>
        <p:txBody>
          <a:bodyPr wrap="square" rtlCol="0">
            <a:spAutoFit/>
          </a:bodyPr>
          <a:lstStyle/>
          <a:p>
            <a:pPr algn="ctr"/>
            <a:r>
              <a:rPr lang="fr-FR" sz="3200" b="1" dirty="0">
                <a:solidFill>
                  <a:srgbClr val="FF0000"/>
                </a:solidFill>
              </a:rPr>
              <a:t>Pouvoir justifier votre choix</a:t>
            </a:r>
          </a:p>
        </p:txBody>
      </p:sp>
      <p:cxnSp>
        <p:nvCxnSpPr>
          <p:cNvPr id="24" name="Connecteur droit avec flèche 23"/>
          <p:cNvCxnSpPr/>
          <p:nvPr/>
        </p:nvCxnSpPr>
        <p:spPr>
          <a:xfrm flipH="1">
            <a:off x="8343900" y="5160076"/>
            <a:ext cx="695325"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flipH="1">
            <a:off x="7848600" y="5950651"/>
            <a:ext cx="695325"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2144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p:cNvGrpSpPr>
            <a:grpSpLocks/>
          </p:cNvGrpSpPr>
          <p:nvPr/>
        </p:nvGrpSpPr>
        <p:grpSpPr bwMode="auto">
          <a:xfrm>
            <a:off x="-36513" y="0"/>
            <a:ext cx="527051" cy="6858000"/>
            <a:chOff x="-23" y="0"/>
            <a:chExt cx="332" cy="4320"/>
          </a:xfrm>
        </p:grpSpPr>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9"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7"/>
            <p:cNvSpPr>
              <a:spLocks noChangeArrowheads="1"/>
            </p:cNvSpPr>
            <p:nvPr/>
          </p:nvSpPr>
          <p:spPr bwMode="auto">
            <a:xfrm>
              <a:off x="-23" y="4031"/>
              <a:ext cx="30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FB6E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DFB6E0"/>
                  </a:solidFill>
                  <a:latin typeface="Smudger LET" pitchFamily="2" charset="0"/>
                </a:rPr>
                <a:t>      a </a:t>
              </a:r>
            </a:p>
            <a:p>
              <a:pPr eaLnBrk="1" hangingPunct="1">
                <a:spcBef>
                  <a:spcPct val="0"/>
                </a:spcBef>
                <a:buFontTx/>
                <a:buNone/>
              </a:pPr>
              <a:r>
                <a:rPr lang="fr-FR" altLang="fr-FR" sz="800">
                  <a:solidFill>
                    <a:srgbClr val="DFB6E0"/>
                  </a:solidFill>
                  <a:latin typeface="Smudger LET" pitchFamily="2" charset="0"/>
                </a:rPr>
                <a:t>  fichard</a:t>
              </a:r>
            </a:p>
            <a:p>
              <a:pPr eaLnBrk="1" hangingPunct="1">
                <a:spcBef>
                  <a:spcPct val="0"/>
                </a:spcBef>
                <a:buFontTx/>
                <a:buNone/>
              </a:pPr>
              <a:r>
                <a:rPr lang="fr-FR" altLang="fr-FR" sz="800">
                  <a:solidFill>
                    <a:srgbClr val="DFB6E0"/>
                  </a:solidFill>
                  <a:latin typeface="Smudger LET" pitchFamily="2" charset="0"/>
                </a:rPr>
                <a:t>   carroll</a:t>
              </a:r>
            </a:p>
          </p:txBody>
        </p:sp>
        <p:sp>
          <p:nvSpPr>
            <p:cNvPr id="7" name="Line 8"/>
            <p:cNvSpPr>
              <a:spLocks noChangeShapeType="1"/>
            </p:cNvSpPr>
            <p:nvPr/>
          </p:nvSpPr>
          <p:spPr bwMode="auto">
            <a:xfrm>
              <a:off x="295" y="0"/>
              <a:ext cx="0" cy="4320"/>
            </a:xfrm>
            <a:prstGeom prst="line">
              <a:avLst/>
            </a:prstGeom>
            <a:noFill/>
            <a:ln w="38100">
              <a:solidFill>
                <a:srgbClr val="DFB6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9" name="ZoneTexte 8"/>
          <p:cNvSpPr txBox="1"/>
          <p:nvPr/>
        </p:nvSpPr>
        <p:spPr>
          <a:xfrm>
            <a:off x="1063420" y="535900"/>
            <a:ext cx="7417273" cy="3385542"/>
          </a:xfrm>
          <a:prstGeom prst="rect">
            <a:avLst/>
          </a:prstGeom>
          <a:noFill/>
        </p:spPr>
        <p:txBody>
          <a:bodyPr wrap="square" rtlCol="0">
            <a:spAutoFit/>
          </a:bodyPr>
          <a:lstStyle/>
          <a:p>
            <a:r>
              <a:rPr lang="fr-FR" sz="3200" b="1" dirty="0"/>
              <a:t>Pour les master GET</a:t>
            </a:r>
          </a:p>
          <a:p>
            <a:endParaRPr lang="fr-FR" sz="3200" b="1" dirty="0"/>
          </a:p>
          <a:p>
            <a:r>
              <a:rPr lang="fr-FR" sz="3200" b="1" dirty="0"/>
              <a:t>possibilité de prendre un article de recherche 	fondamentale ou portant sur des essais cliniques</a:t>
            </a:r>
          </a:p>
          <a:p>
            <a:endParaRPr lang="fr-FR" sz="3600" b="1" dirty="0"/>
          </a:p>
          <a:p>
            <a:r>
              <a:rPr lang="fr-FR" b="1" dirty="0"/>
              <a:t>	</a:t>
            </a:r>
          </a:p>
        </p:txBody>
      </p:sp>
      <p:sp>
        <p:nvSpPr>
          <p:cNvPr id="10" name="ZoneTexte 9"/>
          <p:cNvSpPr txBox="1"/>
          <p:nvPr/>
        </p:nvSpPr>
        <p:spPr>
          <a:xfrm>
            <a:off x="2080926" y="4210050"/>
            <a:ext cx="9109720" cy="1077218"/>
          </a:xfrm>
          <a:prstGeom prst="rect">
            <a:avLst/>
          </a:prstGeom>
          <a:noFill/>
        </p:spPr>
        <p:txBody>
          <a:bodyPr wrap="square" rtlCol="0">
            <a:spAutoFit/>
          </a:bodyPr>
          <a:lstStyle/>
          <a:p>
            <a:r>
              <a:rPr lang="fr-FR" sz="3200" b="1" dirty="0"/>
              <a:t>prendre un article avec suffisamment de contenu (de figures, d’expériences réalisées;…)</a:t>
            </a:r>
          </a:p>
        </p:txBody>
      </p:sp>
      <p:sp>
        <p:nvSpPr>
          <p:cNvPr id="11" name="ZoneTexte 10"/>
          <p:cNvSpPr txBox="1"/>
          <p:nvPr/>
        </p:nvSpPr>
        <p:spPr>
          <a:xfrm>
            <a:off x="1171575" y="3286125"/>
            <a:ext cx="1818703" cy="584775"/>
          </a:xfrm>
          <a:prstGeom prst="rect">
            <a:avLst/>
          </a:prstGeom>
          <a:noFill/>
        </p:spPr>
        <p:txBody>
          <a:bodyPr wrap="none" rtlCol="0">
            <a:spAutoFit/>
          </a:bodyPr>
          <a:lstStyle/>
          <a:p>
            <a:r>
              <a:rPr lang="fr-FR" sz="3200" b="1" dirty="0"/>
              <a:t>Pour tous</a:t>
            </a:r>
          </a:p>
        </p:txBody>
      </p:sp>
      <p:pic>
        <p:nvPicPr>
          <p:cNvPr id="2" name="Image 1"/>
          <p:cNvPicPr>
            <a:picLocks noChangeAspect="1"/>
          </p:cNvPicPr>
          <p:nvPr/>
        </p:nvPicPr>
        <p:blipFill>
          <a:blip r:embed="rId3"/>
          <a:stretch>
            <a:fillRect/>
          </a:stretch>
        </p:blipFill>
        <p:spPr>
          <a:xfrm>
            <a:off x="8040904" y="654518"/>
            <a:ext cx="4039900" cy="3216382"/>
          </a:xfrm>
          <a:prstGeom prst="rect">
            <a:avLst/>
          </a:prstGeom>
        </p:spPr>
      </p:pic>
    </p:spTree>
    <p:extLst>
      <p:ext uri="{BB962C8B-B14F-4D97-AF65-F5344CB8AC3E}">
        <p14:creationId xmlns:p14="http://schemas.microsoft.com/office/powerpoint/2010/main" val="2968034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581149" y="1762125"/>
            <a:ext cx="9172576" cy="3539430"/>
          </a:xfrm>
          <a:prstGeom prst="rect">
            <a:avLst/>
          </a:prstGeom>
          <a:noFill/>
        </p:spPr>
        <p:txBody>
          <a:bodyPr wrap="square" rtlCol="0">
            <a:spAutoFit/>
          </a:bodyPr>
          <a:lstStyle/>
          <a:p>
            <a:pPr algn="just"/>
            <a:r>
              <a:rPr lang="fr-FR" sz="3200" b="1" dirty="0">
                <a:solidFill>
                  <a:srgbClr val="FFC000"/>
                </a:solidFill>
              </a:rPr>
              <a:t>Vous avez </a:t>
            </a:r>
            <a:r>
              <a:rPr lang="fr-FR" sz="3200" b="1" dirty="0">
                <a:solidFill>
                  <a:srgbClr val="92D050"/>
                </a:solidFill>
              </a:rPr>
              <a:t>la liberté </a:t>
            </a:r>
            <a:r>
              <a:rPr lang="fr-FR" sz="3200" b="1" dirty="0">
                <a:solidFill>
                  <a:srgbClr val="FFC000"/>
                </a:solidFill>
              </a:rPr>
              <a:t>de choisir l’article que vous souhaitez et vous êtes </a:t>
            </a:r>
            <a:r>
              <a:rPr lang="fr-FR" sz="3200" b="1" dirty="0">
                <a:solidFill>
                  <a:srgbClr val="92D050"/>
                </a:solidFill>
              </a:rPr>
              <a:t>responsables</a:t>
            </a:r>
            <a:r>
              <a:rPr lang="fr-FR" sz="3200" b="1" dirty="0">
                <a:solidFill>
                  <a:srgbClr val="FFC000"/>
                </a:solidFill>
              </a:rPr>
              <a:t> du choix de votre article </a:t>
            </a:r>
          </a:p>
          <a:p>
            <a:endParaRPr lang="fr-FR" sz="3200" b="1" dirty="0"/>
          </a:p>
          <a:p>
            <a:r>
              <a:rPr lang="fr-FR" sz="3200" dirty="0"/>
              <a:t>(ce n’est pas votre encadrant, votre tuteur, vos responsables de parcours ou moi-même … qui sommes responsables de ce choix)</a:t>
            </a:r>
          </a:p>
        </p:txBody>
      </p:sp>
      <p:grpSp>
        <p:nvGrpSpPr>
          <p:cNvPr id="5" name="Group 5"/>
          <p:cNvGrpSpPr>
            <a:grpSpLocks/>
          </p:cNvGrpSpPr>
          <p:nvPr/>
        </p:nvGrpSpPr>
        <p:grpSpPr bwMode="auto">
          <a:xfrm>
            <a:off x="-36513" y="0"/>
            <a:ext cx="527051" cy="6858000"/>
            <a:chOff x="-23" y="0"/>
            <a:chExt cx="332" cy="4320"/>
          </a:xfrm>
        </p:grpSpPr>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9"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7"/>
            <p:cNvSpPr>
              <a:spLocks noChangeArrowheads="1"/>
            </p:cNvSpPr>
            <p:nvPr/>
          </p:nvSpPr>
          <p:spPr bwMode="auto">
            <a:xfrm>
              <a:off x="-23" y="4031"/>
              <a:ext cx="30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FB6E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DFB6E0"/>
                  </a:solidFill>
                  <a:latin typeface="Smudger LET" pitchFamily="2" charset="0"/>
                </a:rPr>
                <a:t>      a </a:t>
              </a:r>
            </a:p>
            <a:p>
              <a:pPr eaLnBrk="1" hangingPunct="1">
                <a:spcBef>
                  <a:spcPct val="0"/>
                </a:spcBef>
                <a:buFontTx/>
                <a:buNone/>
              </a:pPr>
              <a:r>
                <a:rPr lang="fr-FR" altLang="fr-FR" sz="800">
                  <a:solidFill>
                    <a:srgbClr val="DFB6E0"/>
                  </a:solidFill>
                  <a:latin typeface="Smudger LET" pitchFamily="2" charset="0"/>
                </a:rPr>
                <a:t>  fichard</a:t>
              </a:r>
            </a:p>
            <a:p>
              <a:pPr eaLnBrk="1" hangingPunct="1">
                <a:spcBef>
                  <a:spcPct val="0"/>
                </a:spcBef>
                <a:buFontTx/>
                <a:buNone/>
              </a:pPr>
              <a:r>
                <a:rPr lang="fr-FR" altLang="fr-FR" sz="800">
                  <a:solidFill>
                    <a:srgbClr val="DFB6E0"/>
                  </a:solidFill>
                  <a:latin typeface="Smudger LET" pitchFamily="2" charset="0"/>
                </a:rPr>
                <a:t>   carroll</a:t>
              </a:r>
            </a:p>
          </p:txBody>
        </p:sp>
        <p:sp>
          <p:nvSpPr>
            <p:cNvPr id="8" name="Line 8"/>
            <p:cNvSpPr>
              <a:spLocks noChangeShapeType="1"/>
            </p:cNvSpPr>
            <p:nvPr/>
          </p:nvSpPr>
          <p:spPr bwMode="auto">
            <a:xfrm>
              <a:off x="295" y="0"/>
              <a:ext cx="0" cy="4320"/>
            </a:xfrm>
            <a:prstGeom prst="line">
              <a:avLst/>
            </a:prstGeom>
            <a:noFill/>
            <a:ln w="38100">
              <a:solidFill>
                <a:srgbClr val="DFB6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9" name="Étoile à 5 branches 8"/>
          <p:cNvSpPr/>
          <p:nvPr/>
        </p:nvSpPr>
        <p:spPr>
          <a:xfrm>
            <a:off x="936627" y="1512615"/>
            <a:ext cx="491535" cy="49902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Étoile à 5 branches 9"/>
          <p:cNvSpPr/>
          <p:nvPr/>
        </p:nvSpPr>
        <p:spPr>
          <a:xfrm>
            <a:off x="10415177" y="4688160"/>
            <a:ext cx="491535" cy="49902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69428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4321" y="444900"/>
            <a:ext cx="9229725" cy="5386090"/>
          </a:xfrm>
          <a:prstGeom prst="rect">
            <a:avLst/>
          </a:prstGeom>
        </p:spPr>
        <p:txBody>
          <a:bodyPr wrap="square">
            <a:spAutoFit/>
          </a:bodyPr>
          <a:lstStyle/>
          <a:p>
            <a:pPr algn="just">
              <a:spcAft>
                <a:spcPts val="0"/>
              </a:spcAft>
            </a:pPr>
            <a:r>
              <a:rPr lang="fr-FR" sz="2800" dirty="0">
                <a:effectLst/>
                <a:ea typeface="Times New Roman" panose="02020603050405020304" pitchFamily="18" charset="0"/>
                <a:cs typeface="Times" panose="02020603050405020304" pitchFamily="18" charset="0"/>
              </a:rPr>
              <a:t>Il sert à introduire </a:t>
            </a:r>
            <a:r>
              <a:rPr lang="fr-FR" sz="2800" b="1" dirty="0">
                <a:effectLst/>
                <a:ea typeface="Times New Roman" panose="02020603050405020304" pitchFamily="18" charset="0"/>
                <a:cs typeface="Times" panose="02020603050405020304" pitchFamily="18" charset="0"/>
              </a:rPr>
              <a:t>en quelques lignes votre travail dans la partie introduction de votre rapport écrit</a:t>
            </a:r>
            <a:r>
              <a:rPr lang="fr-FR" sz="2800" dirty="0">
                <a:effectLst/>
                <a:ea typeface="Times New Roman" panose="02020603050405020304" pitchFamily="18" charset="0"/>
                <a:cs typeface="Times" panose="02020603050405020304" pitchFamily="18" charset="0"/>
              </a:rPr>
              <a:t>.</a:t>
            </a:r>
          </a:p>
          <a:p>
            <a:pPr algn="just">
              <a:spcAft>
                <a:spcPts val="0"/>
              </a:spcAft>
            </a:pPr>
            <a:r>
              <a:rPr lang="fr-FR" sz="2800" dirty="0">
                <a:ea typeface="Times New Roman" panose="02020603050405020304" pitchFamily="18" charset="0"/>
                <a:cs typeface="Times" panose="02020603050405020304" pitchFamily="18" charset="0"/>
              </a:rPr>
              <a:t> </a:t>
            </a:r>
            <a:r>
              <a:rPr lang="fr-FR" sz="2000" dirty="0">
                <a:ea typeface="Times New Roman" panose="02020603050405020304" pitchFamily="18" charset="0"/>
                <a:cs typeface="Times" panose="02020603050405020304" pitchFamily="18" charset="0"/>
              </a:rPr>
              <a:t>(il n’y a pas de rapport écrit pour le TER, il n’y a que quelques lignes à son sujet dans le rapport oral)</a:t>
            </a:r>
            <a:endParaRPr lang="fr-FR" sz="2000" dirty="0">
              <a:effectLst/>
              <a:ea typeface="Times New Roman" panose="02020603050405020304" pitchFamily="18" charset="0"/>
              <a:cs typeface="Times" panose="02020603050405020304" pitchFamily="18" charset="0"/>
            </a:endParaRPr>
          </a:p>
          <a:p>
            <a:pPr algn="just">
              <a:spcAft>
                <a:spcPts val="0"/>
              </a:spcAft>
            </a:pPr>
            <a:endParaRPr lang="fr-FR" sz="2000" dirty="0">
              <a:ea typeface="Times New Roman" panose="02020603050405020304" pitchFamily="18" charset="0"/>
              <a:cs typeface="Times" panose="02020603050405020304" pitchFamily="18" charset="0"/>
            </a:endParaRPr>
          </a:p>
          <a:p>
            <a:pPr algn="just">
              <a:spcAft>
                <a:spcPts val="0"/>
              </a:spcAft>
            </a:pPr>
            <a:r>
              <a:rPr lang="fr-FR" sz="2000" dirty="0">
                <a:effectLst/>
                <a:ea typeface="Times New Roman" panose="02020603050405020304" pitchFamily="18" charset="0"/>
                <a:cs typeface="Times" panose="02020603050405020304" pitchFamily="18" charset="0"/>
              </a:rPr>
              <a:t> Exemple :</a:t>
            </a:r>
          </a:p>
          <a:p>
            <a:pPr algn="just">
              <a:spcAft>
                <a:spcPts val="0"/>
              </a:spcAft>
            </a:pPr>
            <a:endParaRPr lang="fr-FR" sz="2000" dirty="0">
              <a:effectLst/>
              <a:ea typeface="Times New Roman" panose="02020603050405020304" pitchFamily="18" charset="0"/>
            </a:endParaRPr>
          </a:p>
          <a:p>
            <a:pPr marL="342900" lvl="0" indent="-342900" algn="just">
              <a:spcAft>
                <a:spcPts val="0"/>
              </a:spcAft>
              <a:buFont typeface="Courier New" panose="02070309020205020404" pitchFamily="49" charset="0"/>
              <a:buChar char="o"/>
            </a:pPr>
            <a:r>
              <a:rPr lang="fr-FR" sz="2000" dirty="0">
                <a:effectLst/>
                <a:ea typeface="Times New Roman" panose="02020603050405020304" pitchFamily="18" charset="0"/>
                <a:cs typeface="Times" panose="02020603050405020304" pitchFamily="18" charset="0"/>
              </a:rPr>
              <a:t>Le laboratoire dans lequel j’ai effectué mon stage travaille sur le diabète, une maladie…..</a:t>
            </a:r>
            <a:r>
              <a:rPr lang="fr-FR" sz="2000" dirty="0" err="1">
                <a:effectLst/>
                <a:ea typeface="Times New Roman" panose="02020603050405020304" pitchFamily="18" charset="0"/>
                <a:cs typeface="Times" panose="02020603050405020304" pitchFamily="18" charset="0"/>
              </a:rPr>
              <a:t>etc</a:t>
            </a:r>
            <a:endParaRPr lang="fr-FR" sz="2000" dirty="0">
              <a:effectLst/>
              <a:ea typeface="Times New Roman" panose="02020603050405020304" pitchFamily="18" charset="0"/>
              <a:cs typeface="Times" panose="02020603050405020304" pitchFamily="18" charset="0"/>
            </a:endParaRPr>
          </a:p>
          <a:p>
            <a:pPr marL="342900" lvl="0" indent="-342900" algn="just">
              <a:spcAft>
                <a:spcPts val="0"/>
              </a:spcAft>
              <a:buFont typeface="Courier New" panose="02070309020205020404" pitchFamily="49" charset="0"/>
              <a:buChar char="o"/>
            </a:pPr>
            <a:endParaRPr lang="fr-FR" sz="2000" dirty="0">
              <a:effectLst/>
              <a:ea typeface="Times New Roman" panose="02020603050405020304" pitchFamily="18" charset="0"/>
            </a:endParaRPr>
          </a:p>
          <a:p>
            <a:pPr marL="342900" lvl="0" indent="-342900" algn="just">
              <a:spcAft>
                <a:spcPts val="0"/>
              </a:spcAft>
              <a:buFont typeface="Courier New" panose="02070309020205020404" pitchFamily="49" charset="0"/>
              <a:buChar char="o"/>
            </a:pPr>
            <a:r>
              <a:rPr lang="fr-FR" sz="2000" dirty="0">
                <a:effectLst/>
                <a:ea typeface="Times New Roman" panose="02020603050405020304" pitchFamily="18" charset="0"/>
                <a:cs typeface="Times" panose="02020603050405020304" pitchFamily="18" charset="0"/>
              </a:rPr>
              <a:t>Dans l’article TER choisi, les auteurs ont analysé le rôle de la protéine machin dans la régulation du diabète, ils ont montré que…</a:t>
            </a:r>
          </a:p>
          <a:p>
            <a:pPr marL="342900" lvl="0" indent="-342900" algn="just">
              <a:spcAft>
                <a:spcPts val="0"/>
              </a:spcAft>
              <a:buFont typeface="Courier New" panose="02070309020205020404" pitchFamily="49" charset="0"/>
              <a:buChar char="o"/>
            </a:pPr>
            <a:endParaRPr lang="fr-FR" sz="2000" dirty="0">
              <a:effectLst/>
              <a:ea typeface="Times New Roman" panose="02020603050405020304" pitchFamily="18" charset="0"/>
            </a:endParaRPr>
          </a:p>
          <a:p>
            <a:pPr marL="342900" lvl="0" indent="-342900" algn="just">
              <a:spcAft>
                <a:spcPts val="0"/>
              </a:spcAft>
              <a:buFont typeface="Courier New" panose="02070309020205020404" pitchFamily="49" charset="0"/>
              <a:buChar char="o"/>
            </a:pPr>
            <a:r>
              <a:rPr lang="fr-FR" sz="2000" dirty="0">
                <a:effectLst/>
                <a:ea typeface="Times New Roman" panose="02020603050405020304" pitchFamily="18" charset="0"/>
                <a:cs typeface="Times" panose="02020603050405020304" pitchFamily="18" charset="0"/>
              </a:rPr>
              <a:t>Au cours de mon stage, j’ai travaillé sur les interactions entre la protéiné X et la protéine machin…le TER que j’ai choisi décrit pour la premièr</a:t>
            </a:r>
            <a:r>
              <a:rPr lang="fr-FR" sz="2000" dirty="0">
                <a:ea typeface="Times New Roman" panose="02020603050405020304" pitchFamily="18" charset="0"/>
                <a:cs typeface="Times" panose="02020603050405020304" pitchFamily="18" charset="0"/>
              </a:rPr>
              <a:t>e fois le rôle de la protéine X</a:t>
            </a:r>
            <a:endParaRPr lang="fr-FR" sz="2000" dirty="0">
              <a:effectLst/>
              <a:ea typeface="Times New Roman" panose="02020603050405020304" pitchFamily="18" charset="0"/>
            </a:endParaRPr>
          </a:p>
        </p:txBody>
      </p:sp>
      <p:grpSp>
        <p:nvGrpSpPr>
          <p:cNvPr id="5" name="Group 5"/>
          <p:cNvGrpSpPr>
            <a:grpSpLocks/>
          </p:cNvGrpSpPr>
          <p:nvPr/>
        </p:nvGrpSpPr>
        <p:grpSpPr bwMode="auto">
          <a:xfrm>
            <a:off x="-36513" y="0"/>
            <a:ext cx="527051" cy="6858000"/>
            <a:chOff x="-23" y="0"/>
            <a:chExt cx="332" cy="4320"/>
          </a:xfrm>
        </p:grpSpPr>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9"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7"/>
            <p:cNvSpPr>
              <a:spLocks noChangeArrowheads="1"/>
            </p:cNvSpPr>
            <p:nvPr/>
          </p:nvSpPr>
          <p:spPr bwMode="auto">
            <a:xfrm>
              <a:off x="-23" y="4031"/>
              <a:ext cx="30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FB6E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DFB6E0"/>
                  </a:solidFill>
                  <a:latin typeface="Smudger LET" pitchFamily="2" charset="0"/>
                </a:rPr>
                <a:t>      a </a:t>
              </a:r>
            </a:p>
            <a:p>
              <a:pPr eaLnBrk="1" hangingPunct="1">
                <a:spcBef>
                  <a:spcPct val="0"/>
                </a:spcBef>
                <a:buFontTx/>
                <a:buNone/>
              </a:pPr>
              <a:r>
                <a:rPr lang="fr-FR" altLang="fr-FR" sz="800">
                  <a:solidFill>
                    <a:srgbClr val="DFB6E0"/>
                  </a:solidFill>
                  <a:latin typeface="Smudger LET" pitchFamily="2" charset="0"/>
                </a:rPr>
                <a:t>  fichard</a:t>
              </a:r>
            </a:p>
            <a:p>
              <a:pPr eaLnBrk="1" hangingPunct="1">
                <a:spcBef>
                  <a:spcPct val="0"/>
                </a:spcBef>
                <a:buFontTx/>
                <a:buNone/>
              </a:pPr>
              <a:r>
                <a:rPr lang="fr-FR" altLang="fr-FR" sz="800">
                  <a:solidFill>
                    <a:srgbClr val="DFB6E0"/>
                  </a:solidFill>
                  <a:latin typeface="Smudger LET" pitchFamily="2" charset="0"/>
                </a:rPr>
                <a:t>   carroll</a:t>
              </a:r>
            </a:p>
          </p:txBody>
        </p:sp>
        <p:sp>
          <p:nvSpPr>
            <p:cNvPr id="8" name="Line 8"/>
            <p:cNvSpPr>
              <a:spLocks noChangeShapeType="1"/>
            </p:cNvSpPr>
            <p:nvPr/>
          </p:nvSpPr>
          <p:spPr bwMode="auto">
            <a:xfrm>
              <a:off x="295" y="0"/>
              <a:ext cx="0" cy="4320"/>
            </a:xfrm>
            <a:prstGeom prst="line">
              <a:avLst/>
            </a:prstGeom>
            <a:noFill/>
            <a:ln w="38100">
              <a:solidFill>
                <a:srgbClr val="DFB6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Tree>
    <p:extLst>
      <p:ext uri="{BB962C8B-B14F-4D97-AF65-F5344CB8AC3E}">
        <p14:creationId xmlns:p14="http://schemas.microsoft.com/office/powerpoint/2010/main" val="109737554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7579</TotalTime>
  <Words>1181</Words>
  <Application>Microsoft Office PowerPoint</Application>
  <PresentationFormat>Grand écran</PresentationFormat>
  <Paragraphs>208</Paragraphs>
  <Slides>22</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22</vt:i4>
      </vt:variant>
    </vt:vector>
  </HeadingPairs>
  <TitlesOfParts>
    <vt:vector size="31" baseType="lpstr">
      <vt:lpstr>Arial</vt:lpstr>
      <vt:lpstr>Arial Rounded MT Bold</vt:lpstr>
      <vt:lpstr>Calibri</vt:lpstr>
      <vt:lpstr>Calibri Light</vt:lpstr>
      <vt:lpstr>Courier New</vt:lpstr>
      <vt:lpstr>Smudger LET</vt:lpstr>
      <vt:lpstr>Times</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Agnes</dc:creator>
  <cp:lastModifiedBy>Julie</cp:lastModifiedBy>
  <cp:revision>25</cp:revision>
  <dcterms:created xsi:type="dcterms:W3CDTF">2018-03-19T08:21:38Z</dcterms:created>
  <dcterms:modified xsi:type="dcterms:W3CDTF">2025-01-29T16:29:34Z</dcterms:modified>
</cp:coreProperties>
</file>